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77" r:id="rId4"/>
    <p:sldId id="278" r:id="rId5"/>
    <p:sldId id="259" r:id="rId6"/>
    <p:sldId id="309" r:id="rId7"/>
    <p:sldId id="279" r:id="rId8"/>
    <p:sldId id="280" r:id="rId9"/>
    <p:sldId id="297" r:id="rId10"/>
    <p:sldId id="301" r:id="rId11"/>
    <p:sldId id="298" r:id="rId12"/>
    <p:sldId id="311" r:id="rId13"/>
    <p:sldId id="308" r:id="rId14"/>
    <p:sldId id="304" r:id="rId15"/>
    <p:sldId id="291" r:id="rId16"/>
    <p:sldId id="292" r:id="rId17"/>
    <p:sldId id="313" r:id="rId18"/>
    <p:sldId id="312" r:id="rId19"/>
    <p:sldId id="307" r:id="rId20"/>
    <p:sldId id="293" r:id="rId21"/>
    <p:sldId id="294" r:id="rId22"/>
    <p:sldId id="306" r:id="rId23"/>
    <p:sldId id="295" r:id="rId24"/>
    <p:sldId id="296" r:id="rId25"/>
    <p:sldId id="26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116" d="100"/>
          <a:sy n="116" d="100"/>
        </p:scale>
        <p:origin x="238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BBE773D9-08DD-45C3-B6EA-7EBBB2591AFA}" type="datetimeFigureOut">
              <a:rPr lang="en-GB" smtClean="0"/>
              <a:t>17/05/2016</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1723510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2478482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17460901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2264417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487419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778831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28020842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11171065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2953081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2490987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1729724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24673757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Tree>
    <p:extLst>
      <p:ext uri="{BB962C8B-B14F-4D97-AF65-F5344CB8AC3E}">
        <p14:creationId xmlns:p14="http://schemas.microsoft.com/office/powerpoint/2010/main" val="24824436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3313575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959984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398805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3937398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2285813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788680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2311457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1730692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17/05/2016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17/05/2016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17/05/2016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17/05/2016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17/05/2016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17/05/2016</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a:bodyPr>
          <a:lstStyle/>
          <a:p>
            <a:r>
              <a:rPr lang="ar-KW" sz="4800" b="1" dirty="0" smtClean="0">
                <a:solidFill>
                  <a:srgbClr val="1F497D"/>
                </a:solidFill>
                <a:cs typeface="Times New Roman"/>
              </a:rPr>
              <a:t>سلوكيات التداول المخالفة</a:t>
            </a:r>
            <a:endParaRPr lang="ar-KW" sz="4800" b="1" dirty="0">
              <a:solidFill>
                <a:srgbClr val="1F497D"/>
              </a:solidFill>
              <a:cs typeface="Times New Roman"/>
            </a:endParaRPr>
          </a:p>
          <a:p>
            <a:r>
              <a:rPr lang="ar-KW" sz="3600" b="1" dirty="0" smtClean="0">
                <a:solidFill>
                  <a:srgbClr val="1F497D"/>
                </a:solidFill>
                <a:cs typeface="Times New Roman"/>
              </a:rPr>
              <a:t>إدارة متابعة عمليات الأسواق</a:t>
            </a:r>
          </a:p>
          <a:p>
            <a:pPr rtl="1"/>
            <a:r>
              <a:rPr lang="ar-KW" sz="2800" b="1" dirty="0" smtClean="0">
                <a:solidFill>
                  <a:srgbClr val="1F497D"/>
                </a:solidFill>
                <a:cs typeface="Times New Roman"/>
              </a:rPr>
              <a:t> التاريخ </a:t>
            </a:r>
            <a:r>
              <a:rPr lang="ar-KW" sz="3600" b="1" dirty="0">
                <a:solidFill>
                  <a:srgbClr val="1F497D"/>
                </a:solidFill>
                <a:cs typeface="Times New Roman"/>
              </a:rPr>
              <a:t>31/5/2016</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متى يكون التداول أثناء حيازة المعلومات الداخلية أو </a:t>
            </a:r>
            <a:r>
              <a:rPr lang="ar-KW" sz="2400" b="1" u="sng" dirty="0" smtClean="0">
                <a:solidFill>
                  <a:srgbClr val="996600"/>
                </a:solidFill>
              </a:rPr>
              <a:t>استغلالها</a:t>
            </a:r>
            <a:endParaRPr lang="ar-KW" sz="2400" b="1" u="sng" dirty="0">
              <a:solidFill>
                <a:srgbClr val="996600"/>
              </a:solidFill>
            </a:endParaRPr>
          </a:p>
          <a:p>
            <a:pPr marL="0" indent="0" algn="r" rtl="1" fontAlgn="t">
              <a:spcBef>
                <a:spcPts val="1200"/>
              </a:spcBef>
              <a:spcAft>
                <a:spcPts val="1200"/>
              </a:spcAft>
              <a:buNone/>
            </a:pP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a:solidFill>
                  <a:schemeClr val="accent1">
                    <a:lumMod val="50000"/>
                  </a:schemeClr>
                </a:solidFill>
              </a:rPr>
              <a:t>إذا قام المتداول بالبيع أو الشراء لصالحه أو لصالح الغير – بشكل مباشر أو غير مباشر - على الورقة المالية المدرجة أثناء حيازته للمعلومات الداخلية </a:t>
            </a:r>
            <a:r>
              <a:rPr lang="ar-KW" sz="2000" b="1" dirty="0" smtClean="0">
                <a:solidFill>
                  <a:schemeClr val="accent1">
                    <a:lumMod val="50000"/>
                  </a:schemeClr>
                </a:solidFill>
              </a:rPr>
              <a:t>سواء </a:t>
            </a:r>
            <a:r>
              <a:rPr lang="ar-KW" sz="2000" b="1" dirty="0">
                <a:solidFill>
                  <a:schemeClr val="accent1">
                    <a:lumMod val="50000"/>
                  </a:schemeClr>
                </a:solidFill>
              </a:rPr>
              <a:t>كانت المعلومة الداخلية قد حصل عليها نتيجة </a:t>
            </a:r>
            <a:r>
              <a:rPr lang="ar-KW" sz="2000" b="1" dirty="0" smtClean="0">
                <a:solidFill>
                  <a:schemeClr val="accent1">
                    <a:lumMod val="50000"/>
                  </a:schemeClr>
                </a:solidFill>
              </a:rPr>
              <a:t>اطلاعه </a:t>
            </a:r>
            <a:r>
              <a:rPr lang="ar-KW" sz="2000" b="1" dirty="0">
                <a:solidFill>
                  <a:schemeClr val="accent1">
                    <a:lumMod val="50000"/>
                  </a:schemeClr>
                </a:solidFill>
              </a:rPr>
              <a:t>أو من خلال شخص مطلع عليها.</a:t>
            </a:r>
          </a:p>
          <a:p>
            <a:pPr marL="0" indent="0">
              <a:buNone/>
            </a:pPr>
            <a:endParaRPr lang="ar-KW" dirty="0"/>
          </a:p>
        </p:txBody>
      </p:sp>
    </p:spTree>
    <p:extLst>
      <p:ext uri="{BB962C8B-B14F-4D97-AF65-F5344CB8AC3E}">
        <p14:creationId xmlns:p14="http://schemas.microsoft.com/office/powerpoint/2010/main" val="3587553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85000" lnSpcReduction="10000"/>
          </a:bodyPr>
          <a:lstStyle/>
          <a:p>
            <a:pPr marL="0" indent="0" algn="r" rtl="1">
              <a:spcBef>
                <a:spcPts val="1200"/>
              </a:spcBef>
              <a:spcAft>
                <a:spcPts val="1200"/>
              </a:spcAft>
              <a:buNone/>
            </a:pPr>
            <a:r>
              <a:rPr lang="ar-KW" sz="2400" b="1" u="sng" dirty="0" smtClean="0">
                <a:solidFill>
                  <a:srgbClr val="996600"/>
                </a:solidFill>
              </a:rPr>
              <a:t>الأحوال المشروعة التي لا تعد تداولاً أثناء حيازة معلومات داخلية أو </a:t>
            </a:r>
            <a:r>
              <a:rPr lang="ar-KW" sz="2400" b="1" u="sng" dirty="0" smtClean="0">
                <a:solidFill>
                  <a:srgbClr val="996600"/>
                </a:solidFill>
              </a:rPr>
              <a:t>استغلالها</a:t>
            </a:r>
            <a:endParaRPr lang="ar-KW" sz="2400" u="sng" dirty="0">
              <a:solidFill>
                <a:srgbClr val="996600"/>
              </a:solidFill>
            </a:endParaRPr>
          </a:p>
          <a:p>
            <a:pPr marL="0" indent="0" algn="just" rtl="1" fontAlgn="t">
              <a:spcBef>
                <a:spcPts val="1200"/>
              </a:spcBef>
              <a:spcAft>
                <a:spcPts val="1200"/>
              </a:spcAft>
              <a:buNone/>
            </a:pPr>
            <a:r>
              <a:rPr lang="ar-KW" sz="2000" b="1" dirty="0" smtClean="0">
                <a:solidFill>
                  <a:schemeClr val="accent1">
                    <a:lumMod val="50000"/>
                  </a:schemeClr>
                </a:solidFill>
              </a:rPr>
              <a:t>بناءً </a:t>
            </a:r>
            <a:r>
              <a:rPr lang="ar-KW" sz="2000" b="1" dirty="0">
                <a:solidFill>
                  <a:schemeClr val="accent1">
                    <a:lumMod val="50000"/>
                  </a:schemeClr>
                </a:solidFill>
              </a:rPr>
              <a:t>لما سبق ذكره من محددات فإن هناك عدة حالات لا يعد فيها المطلع </a:t>
            </a:r>
            <a:r>
              <a:rPr lang="ar-KW" sz="2000" b="1" dirty="0" smtClean="0">
                <a:solidFill>
                  <a:schemeClr val="accent1">
                    <a:lumMod val="50000"/>
                  </a:schemeClr>
                </a:solidFill>
              </a:rPr>
              <a:t>على </a:t>
            </a:r>
            <a:r>
              <a:rPr lang="ar-KW" sz="2000" b="1" dirty="0">
                <a:solidFill>
                  <a:schemeClr val="accent1">
                    <a:lumMod val="50000"/>
                  </a:schemeClr>
                </a:solidFill>
              </a:rPr>
              <a:t>المعلومة الداخلية مرتكباً لجريمة الانتفاع أو استغلال معلومة داخلية على ورقة </a:t>
            </a:r>
            <a:r>
              <a:rPr lang="ar-KW" sz="2000" b="1" dirty="0" smtClean="0">
                <a:solidFill>
                  <a:schemeClr val="accent1">
                    <a:lumMod val="50000"/>
                  </a:schemeClr>
                </a:solidFill>
              </a:rPr>
              <a:t>مالية وذلك وفقاً للأحوال التالية:</a:t>
            </a:r>
            <a:endParaRPr lang="ar-KW" sz="2000" b="1" u="sng" dirty="0" smtClean="0">
              <a:solidFill>
                <a:schemeClr val="accent1">
                  <a:lumMod val="50000"/>
                </a:schemeClr>
              </a:solidFill>
            </a:endParaRP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إذا تم التداول بعد الإفصاح عن هذه المعلومة في البورصة.</a:t>
            </a: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إذا كانت المعلومة </a:t>
            </a:r>
            <a:r>
              <a:rPr lang="ar-KW" sz="1600" b="1" dirty="0">
                <a:solidFill>
                  <a:schemeClr val="accent1">
                    <a:lumMod val="50000"/>
                  </a:schemeClr>
                </a:solidFill>
              </a:rPr>
              <a:t>ضمن سجلات متاحة للاطلاع عليها من أي شخص.</a:t>
            </a:r>
          </a:p>
          <a:p>
            <a:pPr lvl="1" algn="just" rtl="1" fontAlgn="t">
              <a:lnSpc>
                <a:spcPct val="150000"/>
              </a:lnSpc>
              <a:spcBef>
                <a:spcPts val="1200"/>
              </a:spcBef>
              <a:spcAft>
                <a:spcPts val="1200"/>
              </a:spcAft>
              <a:buFont typeface="Arial" panose="020B0604020202020204" pitchFamily="34" charset="0"/>
              <a:buChar char="•"/>
            </a:pPr>
            <a:r>
              <a:rPr lang="ar-KW" sz="1600" b="1" dirty="0">
                <a:solidFill>
                  <a:schemeClr val="accent1">
                    <a:lumMod val="50000"/>
                  </a:schemeClr>
                </a:solidFill>
              </a:rPr>
              <a:t>إذا كانت </a:t>
            </a:r>
            <a:r>
              <a:rPr lang="ar-KW" sz="1600" b="1" dirty="0" smtClean="0">
                <a:solidFill>
                  <a:schemeClr val="accent1">
                    <a:lumMod val="50000"/>
                  </a:schemeClr>
                </a:solidFill>
              </a:rPr>
              <a:t>المعلومة عبارة </a:t>
            </a:r>
            <a:r>
              <a:rPr lang="ar-KW" sz="1600" b="1" dirty="0">
                <a:solidFill>
                  <a:schemeClr val="accent1">
                    <a:lumMod val="50000"/>
                  </a:schemeClr>
                </a:solidFill>
              </a:rPr>
              <a:t>عن تحليل فني أو دراسة بحثية عن ورقة مالية ، وتم إعدادها </a:t>
            </a:r>
            <a:r>
              <a:rPr lang="ar-KW" sz="1600" b="1" dirty="0" smtClean="0">
                <a:solidFill>
                  <a:schemeClr val="accent1">
                    <a:lumMod val="50000"/>
                  </a:schemeClr>
                </a:solidFill>
              </a:rPr>
              <a:t>بناء </a:t>
            </a:r>
            <a:r>
              <a:rPr lang="ar-KW" sz="1600" b="1" dirty="0">
                <a:solidFill>
                  <a:schemeClr val="accent1">
                    <a:lumMod val="50000"/>
                  </a:schemeClr>
                </a:solidFill>
              </a:rPr>
              <a:t>على معلومات متاحة للجمهور</a:t>
            </a:r>
            <a:r>
              <a:rPr lang="ar-KW" sz="1600" b="1" dirty="0" smtClean="0">
                <a:solidFill>
                  <a:schemeClr val="accent1">
                    <a:lumMod val="50000"/>
                  </a:schemeClr>
                </a:solidFill>
              </a:rPr>
              <a:t>.</a:t>
            </a: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إذا كان التداول تنفيذاً لحكم قضائي حتى لو كان المنفذ مطلعاً على معلومة داخلية.</a:t>
            </a:r>
          </a:p>
          <a:p>
            <a:pPr lvl="1" algn="just" rtl="1" fontAlgn="t">
              <a:lnSpc>
                <a:spcPct val="15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إذا كان المطلع على المعلومة يقوم بالتداول لصالح عميل وتنفيذاً لأوامره ودون علم العميل بهذه المعلومة.</a:t>
            </a:r>
            <a:endParaRPr lang="ar-KW" sz="1600" b="1" dirty="0">
              <a:solidFill>
                <a:schemeClr val="accent1">
                  <a:lumMod val="50000"/>
                </a:schemeClr>
              </a:solidFill>
            </a:endParaRPr>
          </a:p>
          <a:p>
            <a:pPr marL="0" indent="0">
              <a:buNone/>
            </a:pPr>
            <a:endParaRPr lang="ar-KW" dirty="0"/>
          </a:p>
        </p:txBody>
      </p:sp>
    </p:spTree>
    <p:extLst>
      <p:ext uri="{BB962C8B-B14F-4D97-AF65-F5344CB8AC3E}">
        <p14:creationId xmlns:p14="http://schemas.microsoft.com/office/powerpoint/2010/main" val="518741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92500" lnSpcReduction="10000"/>
          </a:bodyPr>
          <a:lstStyle/>
          <a:p>
            <a:pPr marL="0" indent="0" algn="r" rtl="1">
              <a:spcBef>
                <a:spcPts val="1200"/>
              </a:spcBef>
              <a:spcAft>
                <a:spcPts val="1200"/>
              </a:spcAft>
              <a:buNone/>
            </a:pPr>
            <a:r>
              <a:rPr lang="ar-KW" sz="2400" b="1" u="sng" dirty="0" smtClean="0">
                <a:solidFill>
                  <a:srgbClr val="996600"/>
                </a:solidFill>
              </a:rPr>
              <a:t>مثال</a:t>
            </a:r>
            <a:r>
              <a:rPr lang="en-US" sz="2400" b="1" u="sng" dirty="0" smtClean="0">
                <a:solidFill>
                  <a:srgbClr val="996600"/>
                </a:solidFill>
              </a:rPr>
              <a:t>:</a:t>
            </a:r>
            <a:endParaRPr lang="ar-KW" sz="2400" b="1" u="sng" dirty="0" smtClean="0">
              <a:solidFill>
                <a:srgbClr val="996600"/>
              </a:solidFill>
            </a:endParaRPr>
          </a:p>
          <a:p>
            <a:pPr marL="0" indent="0" algn="just" rtl="1" fontAlgn="t">
              <a:lnSpc>
                <a:spcPct val="160000"/>
              </a:lnSpc>
              <a:spcBef>
                <a:spcPts val="1200"/>
              </a:spcBef>
              <a:spcAft>
                <a:spcPts val="1200"/>
              </a:spcAft>
              <a:buNone/>
            </a:pPr>
            <a:r>
              <a:rPr lang="ar-KW" sz="1900" b="1" dirty="0" smtClean="0">
                <a:solidFill>
                  <a:schemeClr val="accent1">
                    <a:lumMod val="50000"/>
                  </a:schemeClr>
                </a:solidFill>
              </a:rPr>
              <a:t>تلقت </a:t>
            </a:r>
            <a:r>
              <a:rPr lang="ar-KW" sz="1900" b="1" dirty="0" smtClean="0">
                <a:solidFill>
                  <a:schemeClr val="accent1">
                    <a:lumMod val="50000"/>
                  </a:schemeClr>
                </a:solidFill>
              </a:rPr>
              <a:t>إحدى </a:t>
            </a:r>
            <a:r>
              <a:rPr lang="ar-KW" sz="1900" b="1" dirty="0" smtClean="0">
                <a:solidFill>
                  <a:schemeClr val="accent1">
                    <a:lumMod val="50000"/>
                  </a:schemeClr>
                </a:solidFill>
              </a:rPr>
              <a:t>الشركات الاستثمارية المدرجة عرضاً لشراء حصتها في </a:t>
            </a:r>
            <a:r>
              <a:rPr lang="ar-KW" sz="1900" b="1" dirty="0" smtClean="0">
                <a:solidFill>
                  <a:schemeClr val="accent1">
                    <a:lumMod val="50000"/>
                  </a:schemeClr>
                </a:solidFill>
              </a:rPr>
              <a:t>إحدى</a:t>
            </a:r>
            <a:r>
              <a:rPr lang="en-US" sz="1900" b="1" dirty="0" smtClean="0">
                <a:solidFill>
                  <a:schemeClr val="accent1">
                    <a:lumMod val="50000"/>
                  </a:schemeClr>
                </a:solidFill>
              </a:rPr>
              <a:t> </a:t>
            </a:r>
            <a:r>
              <a:rPr lang="ar-KW" sz="1900" b="1" dirty="0" smtClean="0">
                <a:solidFill>
                  <a:schemeClr val="accent1">
                    <a:lumMod val="50000"/>
                  </a:schemeClr>
                </a:solidFill>
              </a:rPr>
              <a:t>الشركات </a:t>
            </a:r>
            <a:r>
              <a:rPr lang="ar-KW" sz="1900" b="1" dirty="0">
                <a:solidFill>
                  <a:schemeClr val="accent1">
                    <a:lumMod val="50000"/>
                  </a:schemeClr>
                </a:solidFill>
              </a:rPr>
              <a:t>التابعة</a:t>
            </a:r>
            <a:r>
              <a:rPr lang="ar-KW" sz="1900" b="1" dirty="0" smtClean="0">
                <a:solidFill>
                  <a:schemeClr val="accent1">
                    <a:lumMod val="50000"/>
                  </a:schemeClr>
                </a:solidFill>
              </a:rPr>
              <a:t>، حيث يترتب على إتمام الصفقة تحقيق أرباح </a:t>
            </a:r>
            <a:r>
              <a:rPr lang="ar-KW" sz="1900" b="1" dirty="0">
                <a:solidFill>
                  <a:schemeClr val="accent1">
                    <a:lumMod val="50000"/>
                  </a:schemeClr>
                </a:solidFill>
              </a:rPr>
              <a:t>غير متوقعة</a:t>
            </a:r>
            <a:r>
              <a:rPr lang="ar-KW" sz="1900" b="1" dirty="0" smtClean="0">
                <a:solidFill>
                  <a:schemeClr val="accent1">
                    <a:lumMod val="50000"/>
                  </a:schemeClr>
                </a:solidFill>
              </a:rPr>
              <a:t>، وبعدها  قام المدير التنفيذي للشركة باطلاع أحد عملاء الشركة على هذه </a:t>
            </a:r>
            <a:r>
              <a:rPr lang="ar-KW" sz="1900" b="1" dirty="0">
                <a:solidFill>
                  <a:schemeClr val="accent1">
                    <a:lumMod val="50000"/>
                  </a:schemeClr>
                </a:solidFill>
              </a:rPr>
              <a:t>المعلومة</a:t>
            </a:r>
            <a:r>
              <a:rPr lang="ar-KW" sz="1900" b="1" dirty="0" smtClean="0">
                <a:solidFill>
                  <a:schemeClr val="accent1">
                    <a:lumMod val="50000"/>
                  </a:schemeClr>
                </a:solidFill>
              </a:rPr>
              <a:t>، فقام العميل بشراء سهم هذه الشركة المدرجة بناءً على المعلومة التي تم اطلاعه عليها.</a:t>
            </a:r>
          </a:p>
          <a:p>
            <a:pPr marL="0" indent="0" algn="just" rtl="1" fontAlgn="t">
              <a:spcBef>
                <a:spcPts val="1200"/>
              </a:spcBef>
              <a:spcAft>
                <a:spcPts val="1200"/>
              </a:spcAft>
              <a:buNone/>
            </a:pPr>
            <a:r>
              <a:rPr lang="ar-KW" sz="2000" b="1" u="sng" dirty="0" smtClean="0">
                <a:solidFill>
                  <a:schemeClr val="accent1">
                    <a:lumMod val="50000"/>
                  </a:schemeClr>
                </a:solidFill>
              </a:rPr>
              <a:t>ويتضح من هذا المثال ما يلي:</a:t>
            </a:r>
          </a:p>
          <a:p>
            <a:pPr lvl="1" algn="just" rtl="1" fontAlgn="t">
              <a:lnSpc>
                <a:spcPct val="11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أن المدير التنفيذي كشف عن معلومة لم يتم الإعلان عنها لعميله.</a:t>
            </a:r>
          </a:p>
          <a:p>
            <a:pPr lvl="1" algn="just" rtl="1" fontAlgn="t">
              <a:lnSpc>
                <a:spcPct val="11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أن العميل أصبح مطلعاً على هذه المعلومة.</a:t>
            </a:r>
            <a:endParaRPr lang="ar-KW" sz="1600" b="1" dirty="0">
              <a:solidFill>
                <a:schemeClr val="accent1">
                  <a:lumMod val="50000"/>
                </a:schemeClr>
              </a:solidFill>
            </a:endParaRPr>
          </a:p>
          <a:p>
            <a:pPr lvl="1" algn="just" rtl="1" fontAlgn="t">
              <a:lnSpc>
                <a:spcPct val="11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أن العميل أدرك أن طبيعة هذه المعلومة ذات أثر على سعر الورقة المالية للشركة المدرجة فأراد الانتفاع بها دونا</a:t>
            </a:r>
            <a:r>
              <a:rPr lang="ar-KW" sz="1600" b="1" dirty="0">
                <a:solidFill>
                  <a:schemeClr val="accent1">
                    <a:lumMod val="50000"/>
                  </a:schemeClr>
                </a:solidFill>
              </a:rPr>
              <a:t>ً</a:t>
            </a:r>
            <a:r>
              <a:rPr lang="ar-KW" sz="1600" b="1" dirty="0" smtClean="0">
                <a:solidFill>
                  <a:schemeClr val="accent1">
                    <a:lumMod val="50000"/>
                  </a:schemeClr>
                </a:solidFill>
              </a:rPr>
              <a:t> عن المتداولين.</a:t>
            </a:r>
          </a:p>
          <a:p>
            <a:pPr marL="0" indent="0">
              <a:buNone/>
            </a:pPr>
            <a:endParaRPr lang="ar-KW" dirty="0"/>
          </a:p>
        </p:txBody>
      </p:sp>
    </p:spTree>
    <p:extLst>
      <p:ext uri="{BB962C8B-B14F-4D97-AF65-F5344CB8AC3E}">
        <p14:creationId xmlns:p14="http://schemas.microsoft.com/office/powerpoint/2010/main" val="3983593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2. الاحتيال والتلاعب في البورصة</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76514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a:bodyPr>
          <a:lstStyle/>
          <a:p>
            <a:pPr marL="0" indent="0" algn="r" rtl="1">
              <a:spcBef>
                <a:spcPts val="1200"/>
              </a:spcBef>
              <a:spcAft>
                <a:spcPts val="1200"/>
              </a:spcAft>
              <a:buNone/>
            </a:pPr>
            <a:r>
              <a:rPr lang="ar-KW" sz="2400" b="1" u="sng" dirty="0">
                <a:solidFill>
                  <a:srgbClr val="996600"/>
                </a:solidFill>
              </a:rPr>
              <a:t>تعريف جريمة </a:t>
            </a:r>
            <a:r>
              <a:rPr lang="ar-KW" sz="2400" b="1" u="sng" dirty="0" smtClean="0">
                <a:solidFill>
                  <a:srgbClr val="996600"/>
                </a:solidFill>
              </a:rPr>
              <a:t>الاحتيال والتلاعب </a:t>
            </a:r>
            <a:r>
              <a:rPr lang="ar-KW" sz="2400" b="1" u="sng" dirty="0">
                <a:solidFill>
                  <a:srgbClr val="996600"/>
                </a:solidFill>
              </a:rPr>
              <a:t>في </a:t>
            </a:r>
            <a:r>
              <a:rPr lang="ar-KW" sz="2400" b="1" u="sng" dirty="0" smtClean="0">
                <a:solidFill>
                  <a:srgbClr val="996600"/>
                </a:solidFill>
              </a:rPr>
              <a:t>البورصة</a:t>
            </a:r>
            <a:endParaRPr lang="ar-KW" sz="2000" b="1" dirty="0">
              <a:solidFill>
                <a:schemeClr val="accent1">
                  <a:lumMod val="50000"/>
                </a:schemeClr>
              </a:solidFill>
            </a:endParaRPr>
          </a:p>
          <a:p>
            <a:pPr marL="0" indent="0" algn="just" rtl="1" fontAlgn="t">
              <a:lnSpc>
                <a:spcPct val="150000"/>
              </a:lnSpc>
              <a:spcBef>
                <a:spcPts val="1200"/>
              </a:spcBef>
              <a:spcAft>
                <a:spcPts val="1200"/>
              </a:spcAft>
              <a:buNone/>
            </a:pPr>
            <a:r>
              <a:rPr lang="ar-KW" sz="2000" b="1" dirty="0" smtClean="0">
                <a:solidFill>
                  <a:schemeClr val="accent1">
                    <a:lumMod val="50000"/>
                  </a:schemeClr>
                </a:solidFill>
              </a:rPr>
              <a:t>يحظر </a:t>
            </a:r>
            <a:r>
              <a:rPr lang="ar-KW" sz="2000" b="1" dirty="0">
                <a:solidFill>
                  <a:schemeClr val="accent1">
                    <a:lumMod val="50000"/>
                  </a:schemeClr>
                </a:solidFill>
              </a:rPr>
              <a:t>على أي متداول القيام أو المشاركة في أي تصرفات أو ممارسات تنطوي على تلاعب أو تضليل فيما يتعلق بالصفقات المنفذة على ورقة مالية إذا كان ذلك المتداول يعلم بطبيعة ذلك التصرف أو </a:t>
            </a:r>
            <a:r>
              <a:rPr lang="ar-KW" sz="2000" b="1" dirty="0" smtClean="0">
                <a:solidFill>
                  <a:schemeClr val="accent1">
                    <a:lumMod val="50000"/>
                  </a:schemeClr>
                </a:solidFill>
              </a:rPr>
              <a:t>الممارسة.</a:t>
            </a:r>
          </a:p>
          <a:p>
            <a:pPr marL="0" indent="0" algn="just" rtl="1" fontAlgn="t">
              <a:lnSpc>
                <a:spcPct val="150000"/>
              </a:lnSpc>
              <a:spcBef>
                <a:spcPts val="1200"/>
              </a:spcBef>
              <a:spcAft>
                <a:spcPts val="1200"/>
              </a:spcAft>
              <a:buNone/>
            </a:pPr>
            <a:r>
              <a:rPr lang="ar-KW" sz="2000" b="1" dirty="0" smtClean="0">
                <a:solidFill>
                  <a:schemeClr val="accent1">
                    <a:lumMod val="50000"/>
                  </a:schemeClr>
                </a:solidFill>
              </a:rPr>
              <a:t>وقد جاء تجريم وحظر هذه الممارسات </a:t>
            </a:r>
            <a:r>
              <a:rPr lang="ar-KW" sz="2000" b="1" dirty="0">
                <a:solidFill>
                  <a:schemeClr val="accent1">
                    <a:lumMod val="50000"/>
                  </a:schemeClr>
                </a:solidFill>
              </a:rPr>
              <a:t>نظراً لما تسببه </a:t>
            </a:r>
            <a:r>
              <a:rPr lang="ar-KW" sz="2000" b="1" dirty="0" smtClean="0">
                <a:solidFill>
                  <a:schemeClr val="accent1">
                    <a:lumMod val="50000"/>
                  </a:schemeClr>
                </a:solidFill>
              </a:rPr>
              <a:t>من </a:t>
            </a:r>
            <a:r>
              <a:rPr lang="ar-KW" sz="2000" b="1" dirty="0">
                <a:solidFill>
                  <a:schemeClr val="accent1">
                    <a:lumMod val="50000"/>
                  </a:schemeClr>
                </a:solidFill>
              </a:rPr>
              <a:t>تضليل </a:t>
            </a:r>
            <a:r>
              <a:rPr lang="ar-KW" sz="2000" b="1" dirty="0" smtClean="0">
                <a:solidFill>
                  <a:schemeClr val="accent1">
                    <a:lumMod val="50000"/>
                  </a:schemeClr>
                </a:solidFill>
              </a:rPr>
              <a:t>وإيحاء </a:t>
            </a:r>
            <a:r>
              <a:rPr lang="ar-KW" sz="2000" b="1" dirty="0">
                <a:solidFill>
                  <a:schemeClr val="accent1">
                    <a:lumMod val="50000"/>
                  </a:schemeClr>
                </a:solidFill>
              </a:rPr>
              <a:t>زائف لجمهور المتداولين عن طبيعة النشاط في الورقة </a:t>
            </a:r>
            <a:r>
              <a:rPr lang="ar-KW" sz="2000" b="1" dirty="0" smtClean="0">
                <a:solidFill>
                  <a:schemeClr val="accent1">
                    <a:lumMod val="50000"/>
                  </a:schemeClr>
                </a:solidFill>
              </a:rPr>
              <a:t>المالية والذي بدوره سيؤدي إلى قيام هؤلاء المتداولين باتخاذ قرارات استثمارية خاطئة.</a:t>
            </a:r>
            <a:endParaRPr lang="ar-KW" sz="2000" b="1" dirty="0">
              <a:solidFill>
                <a:schemeClr val="accent1">
                  <a:lumMod val="50000"/>
                </a:schemeClr>
              </a:solidFill>
            </a:endParaRPr>
          </a:p>
          <a:p>
            <a:pPr marL="0" indent="0">
              <a:buNone/>
            </a:pPr>
            <a:endParaRPr lang="ar-KW" dirty="0"/>
          </a:p>
        </p:txBody>
      </p:sp>
    </p:spTree>
    <p:extLst>
      <p:ext uri="{BB962C8B-B14F-4D97-AF65-F5344CB8AC3E}">
        <p14:creationId xmlns:p14="http://schemas.microsoft.com/office/powerpoint/2010/main" val="4128461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الاحتيال والتلاعب </a:t>
            </a:r>
            <a:r>
              <a:rPr lang="ar-KW" sz="2700" b="1" dirty="0">
                <a:solidFill>
                  <a:schemeClr val="tx2"/>
                </a:solidFill>
                <a:latin typeface="Sakkal Majalla" pitchFamily="2" charset="-78"/>
                <a:cs typeface="Arial"/>
              </a:rPr>
              <a:t>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70000" lnSpcReduction="20000"/>
          </a:bodyPr>
          <a:lstStyle/>
          <a:p>
            <a:pPr marL="0" indent="0" algn="r" rtl="1">
              <a:spcBef>
                <a:spcPts val="1200"/>
              </a:spcBef>
              <a:spcAft>
                <a:spcPts val="1200"/>
              </a:spcAft>
              <a:buNone/>
            </a:pPr>
            <a:r>
              <a:rPr lang="ar-KW" sz="2400" b="1" u="sng" dirty="0" smtClean="0">
                <a:solidFill>
                  <a:srgbClr val="996600"/>
                </a:solidFill>
              </a:rPr>
              <a:t>أنواع وصور</a:t>
            </a:r>
            <a:r>
              <a:rPr lang="en-US" sz="2400" b="1" u="sng" dirty="0" smtClean="0">
                <a:solidFill>
                  <a:srgbClr val="996600"/>
                </a:solidFill>
              </a:rPr>
              <a:t> </a:t>
            </a:r>
            <a:r>
              <a:rPr lang="ar-KW" sz="2400" b="1" u="sng" dirty="0" smtClean="0">
                <a:solidFill>
                  <a:srgbClr val="996600"/>
                </a:solidFill>
              </a:rPr>
              <a:t>التلاعب والتضليل </a:t>
            </a:r>
            <a:r>
              <a:rPr lang="ar-KW" sz="2400" b="1" u="sng" dirty="0">
                <a:solidFill>
                  <a:srgbClr val="996600"/>
                </a:solidFill>
              </a:rPr>
              <a:t>في التداول</a:t>
            </a:r>
          </a:p>
          <a:p>
            <a:pPr marL="0" indent="0" algn="just" rtl="1">
              <a:lnSpc>
                <a:spcPct val="150000"/>
              </a:lnSpc>
              <a:spcBef>
                <a:spcPts val="1200"/>
              </a:spcBef>
              <a:spcAft>
                <a:spcPts val="1200"/>
              </a:spcAft>
              <a:buNone/>
            </a:pPr>
            <a:r>
              <a:rPr lang="ar-KW" sz="2000" b="1" dirty="0" smtClean="0">
                <a:solidFill>
                  <a:schemeClr val="accent1">
                    <a:lumMod val="50000"/>
                  </a:schemeClr>
                </a:solidFill>
              </a:rPr>
              <a:t>تعد التصرفات والممارسات التي تهدف لتضليل المتداولين هي الأكثر شيوعاً من بين السلوكيات المخالفة في التداول، ويلجأ لها منفذوها عند الرغبة في التأثير على النشاط الطبيعي للتداول على ورقة مالية أو عدة أوراق مالية مدرجة وذلك لتحقق منفعة لهم، وقد تأخذ التداولات المتلاعبة والمضللة صور </a:t>
            </a:r>
            <a:r>
              <a:rPr lang="ar-KW" sz="2000" b="1" dirty="0">
                <a:solidFill>
                  <a:schemeClr val="accent1">
                    <a:lumMod val="50000"/>
                  </a:schemeClr>
                </a:solidFill>
              </a:rPr>
              <a:t>وأشكال </a:t>
            </a:r>
            <a:r>
              <a:rPr lang="ar-KW" sz="2000" b="1" dirty="0" smtClean="0">
                <a:solidFill>
                  <a:schemeClr val="accent1">
                    <a:lumMod val="50000"/>
                  </a:schemeClr>
                </a:solidFill>
              </a:rPr>
              <a:t>متعددة، لعل أهمها:</a:t>
            </a:r>
          </a:p>
          <a:p>
            <a:pPr marL="457200" indent="-457200" algn="just" rtl="1">
              <a:lnSpc>
                <a:spcPct val="150000"/>
              </a:lnSpc>
              <a:spcBef>
                <a:spcPts val="1200"/>
              </a:spcBef>
              <a:spcAft>
                <a:spcPts val="1200"/>
              </a:spcAft>
              <a:buFont typeface="+mj-lt"/>
              <a:buAutoNum type="arabicPeriod"/>
            </a:pPr>
            <a:r>
              <a:rPr lang="ar-KW" sz="2000" b="1" dirty="0" smtClean="0">
                <a:solidFill>
                  <a:schemeClr val="accent1">
                    <a:lumMod val="50000"/>
                  </a:schemeClr>
                </a:solidFill>
              </a:rPr>
              <a:t>التأثير </a:t>
            </a:r>
            <a:r>
              <a:rPr lang="ar-KW" sz="2000" b="1" dirty="0">
                <a:solidFill>
                  <a:schemeClr val="accent1">
                    <a:lumMod val="50000"/>
                  </a:schemeClr>
                </a:solidFill>
              </a:rPr>
              <a:t>على أسعار الورقة المالية المدرجة </a:t>
            </a:r>
            <a:r>
              <a:rPr lang="ar-KW" sz="2000" b="1" dirty="0" smtClean="0">
                <a:solidFill>
                  <a:schemeClr val="accent1">
                    <a:lumMod val="50000"/>
                  </a:schemeClr>
                </a:solidFill>
              </a:rPr>
              <a:t>سواء </a:t>
            </a:r>
            <a:r>
              <a:rPr lang="ar-KW" sz="2000" b="1" dirty="0">
                <a:solidFill>
                  <a:schemeClr val="accent1">
                    <a:lumMod val="50000"/>
                  </a:schemeClr>
                </a:solidFill>
              </a:rPr>
              <a:t>برفع سعرها أو </a:t>
            </a:r>
            <a:r>
              <a:rPr lang="ar-KW" sz="2000" b="1" dirty="0" smtClean="0">
                <a:solidFill>
                  <a:schemeClr val="accent1">
                    <a:lumMod val="50000"/>
                  </a:schemeClr>
                </a:solidFill>
              </a:rPr>
              <a:t>خفضه.</a:t>
            </a:r>
            <a:endParaRPr lang="ar-KW" sz="2000" b="1" dirty="0">
              <a:solidFill>
                <a:schemeClr val="accent1">
                  <a:lumMod val="50000"/>
                </a:schemeClr>
              </a:solidFill>
            </a:endParaRP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التأثير على أحجام التداول على الورقة المالية المدرجة </a:t>
            </a:r>
            <a:r>
              <a:rPr lang="ar-KW" sz="2000" b="1" dirty="0" smtClean="0">
                <a:solidFill>
                  <a:schemeClr val="accent1">
                    <a:lumMod val="50000"/>
                  </a:schemeClr>
                </a:solidFill>
              </a:rPr>
              <a:t>وإيجاد </a:t>
            </a:r>
            <a:r>
              <a:rPr lang="ar-KW" sz="2000" b="1" dirty="0">
                <a:solidFill>
                  <a:schemeClr val="accent1">
                    <a:lumMod val="50000"/>
                  </a:schemeClr>
                </a:solidFill>
              </a:rPr>
              <a:t>زخم </a:t>
            </a:r>
            <a:r>
              <a:rPr lang="ar-KW" sz="2000" b="1" dirty="0" smtClean="0">
                <a:solidFill>
                  <a:schemeClr val="accent1">
                    <a:lumMod val="50000"/>
                  </a:schemeClr>
                </a:solidFill>
              </a:rPr>
              <a:t>عليها.</a:t>
            </a:r>
          </a:p>
          <a:p>
            <a:pPr marL="457200" indent="-457200" algn="just" rtl="1">
              <a:lnSpc>
                <a:spcPct val="150000"/>
              </a:lnSpc>
              <a:spcBef>
                <a:spcPts val="1200"/>
              </a:spcBef>
              <a:spcAft>
                <a:spcPts val="1200"/>
              </a:spcAft>
              <a:buFont typeface="+mj-lt"/>
              <a:buAutoNum type="arabicPeriod"/>
            </a:pPr>
            <a:r>
              <a:rPr lang="ar-KW" sz="2000" b="1" dirty="0" smtClean="0">
                <a:solidFill>
                  <a:schemeClr val="accent1">
                    <a:lumMod val="50000"/>
                  </a:schemeClr>
                </a:solidFill>
              </a:rPr>
              <a:t>تنفيذ </a:t>
            </a:r>
            <a:r>
              <a:rPr lang="ar-KW" sz="2000" b="1" dirty="0">
                <a:solidFill>
                  <a:schemeClr val="accent1">
                    <a:lumMod val="50000"/>
                  </a:schemeClr>
                </a:solidFill>
              </a:rPr>
              <a:t>صفقة أو صفقات لا يترتب عليها تغيير حقيقي في ملكية الورقة المالية.</a:t>
            </a:r>
          </a:p>
          <a:p>
            <a:pPr marL="457200" indent="-457200" algn="just" rtl="1">
              <a:lnSpc>
                <a:spcPct val="150000"/>
              </a:lnSpc>
              <a:spcBef>
                <a:spcPts val="1200"/>
              </a:spcBef>
              <a:spcAft>
                <a:spcPts val="1200"/>
              </a:spcAft>
              <a:buFont typeface="+mj-lt"/>
              <a:buAutoNum type="arabicPeriod"/>
            </a:pPr>
            <a:r>
              <a:rPr lang="ar-KW" sz="2000" b="1" dirty="0">
                <a:solidFill>
                  <a:schemeClr val="accent1">
                    <a:lumMod val="50000"/>
                  </a:schemeClr>
                </a:solidFill>
              </a:rPr>
              <a:t>الترتيب المسبق </a:t>
            </a:r>
            <a:r>
              <a:rPr lang="ar-KW" sz="2000" b="1" dirty="0" smtClean="0">
                <a:solidFill>
                  <a:schemeClr val="accent1">
                    <a:lumMod val="50000"/>
                  </a:schemeClr>
                </a:solidFill>
              </a:rPr>
              <a:t>في تنفيذ الصفقات </a:t>
            </a:r>
            <a:r>
              <a:rPr lang="ar-KW" sz="2000" b="1" dirty="0">
                <a:solidFill>
                  <a:schemeClr val="accent1">
                    <a:lumMod val="50000"/>
                  </a:schemeClr>
                </a:solidFill>
              </a:rPr>
              <a:t>بشكل متقابل </a:t>
            </a:r>
            <a:r>
              <a:rPr lang="ar-KW" sz="2000" b="1" dirty="0" smtClean="0">
                <a:solidFill>
                  <a:schemeClr val="accent1">
                    <a:lumMod val="50000"/>
                  </a:schemeClr>
                </a:solidFill>
              </a:rPr>
              <a:t>بين طرفين وبالتالي التأثير على النشاط الطبيعي في تداول الورقة </a:t>
            </a:r>
            <a:r>
              <a:rPr lang="ar-KW" sz="2000" b="1" dirty="0">
                <a:solidFill>
                  <a:schemeClr val="accent1">
                    <a:lumMod val="50000"/>
                  </a:schemeClr>
                </a:solidFill>
              </a:rPr>
              <a:t>المالية.</a:t>
            </a:r>
          </a:p>
          <a:p>
            <a:pPr marL="0" indent="0">
              <a:buNone/>
            </a:pPr>
            <a:endParaRPr lang="ar-KW" dirty="0"/>
          </a:p>
        </p:txBody>
      </p:sp>
    </p:spTree>
    <p:extLst>
      <p:ext uri="{BB962C8B-B14F-4D97-AF65-F5344CB8AC3E}">
        <p14:creationId xmlns:p14="http://schemas.microsoft.com/office/powerpoint/2010/main" val="27480490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2. الاحتيال والتلاعب </a:t>
            </a:r>
            <a:r>
              <a:rPr lang="ar-KW" sz="2700" b="1" dirty="0">
                <a:solidFill>
                  <a:schemeClr val="tx2"/>
                </a:solidFill>
                <a:latin typeface="Sakkal Majalla" pitchFamily="2" charset="-78"/>
                <a:cs typeface="Arial"/>
              </a:rPr>
              <a:t>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338112" y="3763727"/>
            <a:ext cx="1258068" cy="1139477"/>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ar-KW" b="1" dirty="0" smtClean="0">
                <a:solidFill>
                  <a:schemeClr val="accent1">
                    <a:lumMod val="50000"/>
                  </a:schemeClr>
                </a:solidFill>
              </a:rPr>
              <a:t>أسعار مصطنعة</a:t>
            </a:r>
            <a:endParaRPr lang="en-US" b="1" dirty="0">
              <a:solidFill>
                <a:schemeClr val="accent1">
                  <a:lumMod val="50000"/>
                </a:schemeClr>
              </a:solidFill>
            </a:endParaRPr>
          </a:p>
        </p:txBody>
      </p:sp>
      <p:sp>
        <p:nvSpPr>
          <p:cNvPr id="19" name="Rectangle 18"/>
          <p:cNvSpPr/>
          <p:nvPr/>
        </p:nvSpPr>
        <p:spPr>
          <a:xfrm>
            <a:off x="6338112" y="2512770"/>
            <a:ext cx="1258068" cy="1139477"/>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150000"/>
              </a:lnSpc>
            </a:pPr>
            <a:r>
              <a:rPr lang="ar-KW" b="1" dirty="0" smtClean="0">
                <a:solidFill>
                  <a:schemeClr val="accent1">
                    <a:lumMod val="50000"/>
                  </a:schemeClr>
                </a:solidFill>
              </a:rPr>
              <a:t>نشاط تداول مصطنع</a:t>
            </a:r>
            <a:endParaRPr lang="en-US" b="1" dirty="0">
              <a:solidFill>
                <a:schemeClr val="accent1">
                  <a:lumMod val="50000"/>
                </a:schemeClr>
              </a:solidFill>
            </a:endParaRPr>
          </a:p>
        </p:txBody>
      </p:sp>
      <p:sp>
        <p:nvSpPr>
          <p:cNvPr id="30" name="Rectangle 29"/>
          <p:cNvSpPr/>
          <p:nvPr/>
        </p:nvSpPr>
        <p:spPr>
          <a:xfrm>
            <a:off x="1691680" y="2403149"/>
            <a:ext cx="2744845" cy="2643264"/>
          </a:xfrm>
          <a:prstGeom prst="rect">
            <a:avLst/>
          </a:prstGeom>
          <a:ln w="57150">
            <a:solidFill>
              <a:srgbClr val="996600"/>
            </a:solid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r>
              <a:rPr lang="ar-KW" b="1" dirty="0">
                <a:solidFill>
                  <a:schemeClr val="accent1">
                    <a:lumMod val="50000"/>
                  </a:schemeClr>
                </a:solidFill>
              </a:rPr>
              <a:t>يترتب على التصرفات </a:t>
            </a:r>
            <a:r>
              <a:rPr lang="ar-KW" b="1" dirty="0" smtClean="0">
                <a:solidFill>
                  <a:schemeClr val="accent1">
                    <a:lumMod val="50000"/>
                  </a:schemeClr>
                </a:solidFill>
              </a:rPr>
              <a:t>والسلوكيات </a:t>
            </a:r>
            <a:r>
              <a:rPr lang="ar-KW" b="1" dirty="0">
                <a:solidFill>
                  <a:schemeClr val="accent1">
                    <a:lumMod val="50000"/>
                  </a:schemeClr>
                </a:solidFill>
              </a:rPr>
              <a:t>المضللة بالتداول أنها قد تدفع جمهور المتداولين </a:t>
            </a:r>
            <a:r>
              <a:rPr lang="ar-KW" b="1" dirty="0" smtClean="0">
                <a:solidFill>
                  <a:schemeClr val="accent1">
                    <a:lumMod val="50000"/>
                  </a:schemeClr>
                </a:solidFill>
              </a:rPr>
              <a:t>لاتخاذ</a:t>
            </a:r>
            <a:r>
              <a:rPr lang="ar-KW" b="1" dirty="0" smtClean="0">
                <a:solidFill>
                  <a:srgbClr val="FF0000"/>
                </a:solidFill>
              </a:rPr>
              <a:t> </a:t>
            </a:r>
            <a:r>
              <a:rPr lang="ar-KW" b="1" dirty="0">
                <a:solidFill>
                  <a:schemeClr val="accent1">
                    <a:lumMod val="50000"/>
                  </a:schemeClr>
                </a:solidFill>
              </a:rPr>
              <a:t>قراراتهم </a:t>
            </a:r>
            <a:r>
              <a:rPr lang="ar-KW" b="1" dirty="0" smtClean="0">
                <a:solidFill>
                  <a:schemeClr val="accent1">
                    <a:lumMod val="50000"/>
                  </a:schemeClr>
                </a:solidFill>
              </a:rPr>
              <a:t>الاستثمارية سواء </a:t>
            </a:r>
            <a:r>
              <a:rPr lang="ar-KW" b="1" dirty="0">
                <a:solidFill>
                  <a:schemeClr val="accent1">
                    <a:lumMod val="50000"/>
                  </a:schemeClr>
                </a:solidFill>
              </a:rPr>
              <a:t>بالبيع أو الشراء بشكل خاطئ </a:t>
            </a:r>
            <a:r>
              <a:rPr lang="ar-KW" b="1" dirty="0" smtClean="0">
                <a:solidFill>
                  <a:schemeClr val="accent1">
                    <a:lumMod val="50000"/>
                  </a:schemeClr>
                </a:solidFill>
              </a:rPr>
              <a:t>ومنخدع</a:t>
            </a:r>
            <a:r>
              <a:rPr lang="ar-KW" b="1" dirty="0">
                <a:solidFill>
                  <a:schemeClr val="accent1">
                    <a:lumMod val="50000"/>
                  </a:schemeClr>
                </a:solidFill>
              </a:rPr>
              <a:t>، </a:t>
            </a:r>
            <a:r>
              <a:rPr lang="ar-KW" b="1" dirty="0" smtClean="0">
                <a:solidFill>
                  <a:schemeClr val="accent1">
                    <a:lumMod val="50000"/>
                  </a:schemeClr>
                </a:solidFill>
              </a:rPr>
              <a:t>ويستفيد </a:t>
            </a:r>
            <a:r>
              <a:rPr lang="ar-KW" b="1" dirty="0">
                <a:solidFill>
                  <a:schemeClr val="accent1">
                    <a:lumMod val="50000"/>
                  </a:schemeClr>
                </a:solidFill>
              </a:rPr>
              <a:t>من ذلك المتداول </a:t>
            </a:r>
            <a:r>
              <a:rPr lang="ar-KW" b="1" dirty="0" smtClean="0">
                <a:solidFill>
                  <a:schemeClr val="accent1">
                    <a:lumMod val="50000"/>
                  </a:schemeClr>
                </a:solidFill>
              </a:rPr>
              <a:t>المتلاعب</a:t>
            </a:r>
            <a:endParaRPr lang="ar-KW" b="1" dirty="0">
              <a:solidFill>
                <a:schemeClr val="accent1">
                  <a:lumMod val="50000"/>
                </a:schemeClr>
              </a:solidFill>
            </a:endParaRPr>
          </a:p>
        </p:txBody>
      </p:sp>
      <p:sp>
        <p:nvSpPr>
          <p:cNvPr id="31" name="Left Arrow 30"/>
          <p:cNvSpPr/>
          <p:nvPr/>
        </p:nvSpPr>
        <p:spPr>
          <a:xfrm>
            <a:off x="4847258" y="3062451"/>
            <a:ext cx="1080120" cy="284646"/>
          </a:xfrm>
          <a:prstGeom prst="leftArrow">
            <a:avLst/>
          </a:prstGeom>
          <a:solidFill>
            <a:schemeClr val="accent1">
              <a:lumMod val="50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2" name="Left Arrow 31"/>
          <p:cNvSpPr/>
          <p:nvPr/>
        </p:nvSpPr>
        <p:spPr>
          <a:xfrm>
            <a:off x="4847258" y="4124102"/>
            <a:ext cx="1080120" cy="284646"/>
          </a:xfrm>
          <a:prstGeom prst="leftArrow">
            <a:avLst/>
          </a:prstGeom>
          <a:solidFill>
            <a:schemeClr val="accent1">
              <a:lumMod val="50000"/>
            </a:schemeClr>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83568" y="1600205"/>
            <a:ext cx="8003232" cy="556316"/>
          </a:xfrm>
        </p:spPr>
        <p:txBody>
          <a:bodyPr/>
          <a:lstStyle/>
          <a:p>
            <a:pPr marL="0" indent="0" algn="r" rtl="1">
              <a:spcBef>
                <a:spcPts val="0"/>
              </a:spcBef>
              <a:buNone/>
            </a:pPr>
            <a:r>
              <a:rPr lang="ar-KW" sz="2400" b="1" u="sng" dirty="0">
                <a:solidFill>
                  <a:srgbClr val="996600"/>
                </a:solidFill>
                <a:latin typeface="Calibri" panose="020F0502020204030204" pitchFamily="34" charset="0"/>
              </a:rPr>
              <a:t>الآثار السلبية المترتبة على التداولات المضللة</a:t>
            </a:r>
            <a:endParaRPr lang="ar-KW" sz="2400" b="1" u="sng" dirty="0">
              <a:solidFill>
                <a:srgbClr val="996600"/>
              </a:solidFill>
              <a:latin typeface="Arial" panose="020B0604020202020204" pitchFamily="34" charset="0"/>
            </a:endParaRPr>
          </a:p>
          <a:p>
            <a:pPr marL="0" indent="0">
              <a:buNone/>
            </a:pPr>
            <a:endParaRPr lang="ar-KW" dirty="0"/>
          </a:p>
        </p:txBody>
      </p:sp>
    </p:spTree>
    <p:extLst>
      <p:ext uri="{BB962C8B-B14F-4D97-AF65-F5344CB8AC3E}">
        <p14:creationId xmlns:p14="http://schemas.microsoft.com/office/powerpoint/2010/main" val="2669086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a:solidFill>
                  <a:schemeClr val="tx2"/>
                </a:solidFill>
                <a:latin typeface="Sakkal Majalla" pitchFamily="2" charset="-78"/>
                <a:cs typeface="Arial"/>
              </a:rPr>
              <a:t>2.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55000" lnSpcReduction="20000"/>
          </a:bodyPr>
          <a:lstStyle/>
          <a:p>
            <a:pPr marL="0" indent="0" algn="r" rtl="1">
              <a:spcBef>
                <a:spcPts val="1200"/>
              </a:spcBef>
              <a:spcAft>
                <a:spcPts val="1200"/>
              </a:spcAft>
              <a:buNone/>
            </a:pPr>
            <a:r>
              <a:rPr lang="ar-KW" sz="2400" b="1" u="sng" dirty="0" smtClean="0">
                <a:solidFill>
                  <a:srgbClr val="996600"/>
                </a:solidFill>
              </a:rPr>
              <a:t>المثال الأول: </a:t>
            </a:r>
          </a:p>
          <a:p>
            <a:pPr marL="0" indent="0" algn="r" rtl="1">
              <a:spcBef>
                <a:spcPts val="1200"/>
              </a:spcBef>
              <a:spcAft>
                <a:spcPts val="1200"/>
              </a:spcAft>
              <a:buNone/>
            </a:pPr>
            <a:r>
              <a:rPr lang="ar-KW" sz="2400" b="1" dirty="0">
                <a:solidFill>
                  <a:srgbClr val="996600"/>
                </a:solidFill>
              </a:rPr>
              <a:t>"</a:t>
            </a:r>
            <a:r>
              <a:rPr lang="ar-KW" sz="2400" b="1" dirty="0" smtClean="0">
                <a:solidFill>
                  <a:srgbClr val="996600"/>
                </a:solidFill>
              </a:rPr>
              <a:t>التأثير على سعر الإغلاق لورقة مالية"</a:t>
            </a:r>
            <a:endParaRPr lang="ar-KW" sz="2400" dirty="0">
              <a:solidFill>
                <a:srgbClr val="996600"/>
              </a:solidFill>
            </a:endParaRPr>
          </a:p>
          <a:p>
            <a:pPr marL="0" indent="0" algn="just" rtl="1" fontAlgn="t">
              <a:lnSpc>
                <a:spcPct val="160000"/>
              </a:lnSpc>
              <a:spcBef>
                <a:spcPts val="1200"/>
              </a:spcBef>
              <a:spcAft>
                <a:spcPts val="1200"/>
              </a:spcAft>
              <a:buNone/>
            </a:pPr>
            <a:r>
              <a:rPr lang="ar-KW" sz="2000" b="1" dirty="0" smtClean="0">
                <a:solidFill>
                  <a:schemeClr val="accent1">
                    <a:lumMod val="50000"/>
                  </a:schemeClr>
                </a:solidFill>
              </a:rPr>
              <a:t>يرغب أحد المتداولين في شراء كمية من أسهم ورقة </a:t>
            </a:r>
            <a:r>
              <a:rPr lang="ar-KW" sz="2000" b="1" dirty="0">
                <a:solidFill>
                  <a:schemeClr val="accent1">
                    <a:lumMod val="50000"/>
                  </a:schemeClr>
                </a:solidFill>
              </a:rPr>
              <a:t>مالية مدرجة</a:t>
            </a:r>
            <a:r>
              <a:rPr lang="ar-KW" sz="2000" b="1" dirty="0" smtClean="0">
                <a:solidFill>
                  <a:schemeClr val="accent1">
                    <a:lumMod val="50000"/>
                  </a:schemeClr>
                </a:solidFill>
              </a:rPr>
              <a:t>، غير أن سعر التداول على تلك الورقة المالية أعلى من السعر الذي يرغب المتداول بالشراء عليه، فقام خلال جلسة التداول بشراء كمية قليلة من أسهم تلك الورقة المالية على الأسعار المتداولة لهذه الورقة، ثم يقوم متعمداً وقبل انتهاء جلسة التداول بدقائق ببيع هذه الكمية على سعر أقل من سعر التداول القائم على السهم وأقل من السعر الذي نفذ عليه صفقات الشراء،  ليقفل السهم عند هذا المستوى السعر المصطنع، ثم قام المتداول بالجلسة بإدخال أمر شراء لكمية الأسهم التي يرغب في شرائها على نفس المستوى السعري للإغلاق المصطنع حيث تحقق له شراء هذه الكمية خلال الجلسة.</a:t>
            </a:r>
          </a:p>
          <a:p>
            <a:pPr marL="0" indent="0" algn="just" rtl="1" fontAlgn="t">
              <a:spcBef>
                <a:spcPts val="1200"/>
              </a:spcBef>
              <a:spcAft>
                <a:spcPts val="1200"/>
              </a:spcAft>
              <a:buNone/>
            </a:pPr>
            <a:r>
              <a:rPr lang="ar-KW" sz="2000" b="1" u="sng" dirty="0" smtClean="0">
                <a:solidFill>
                  <a:schemeClr val="accent1">
                    <a:lumMod val="50000"/>
                  </a:schemeClr>
                </a:solidFill>
              </a:rPr>
              <a:t>ويتضح من هذا المثال ما يلي: </a:t>
            </a:r>
          </a:p>
          <a:p>
            <a:pPr lvl="1" algn="just" rtl="1" fontAlgn="t">
              <a:lnSpc>
                <a:spcPct val="120000"/>
              </a:lnSpc>
              <a:spcBef>
                <a:spcPts val="1200"/>
              </a:spcBef>
              <a:spcAft>
                <a:spcPts val="1200"/>
              </a:spcAft>
              <a:buFont typeface="Arial" panose="020B0604020202020204" pitchFamily="34" charset="0"/>
              <a:buChar char="•"/>
            </a:pPr>
            <a:r>
              <a:rPr lang="ar-KW" sz="2000" b="1" dirty="0" smtClean="0">
                <a:solidFill>
                  <a:schemeClr val="accent1">
                    <a:lumMod val="50000"/>
                  </a:schemeClr>
                </a:solidFill>
              </a:rPr>
              <a:t>تعمد المتداول شراء كمية قليلة من الأسهم  ليتمكن من تنفيذ صفقات البيع المؤثرة على سعر الورقة المالية.</a:t>
            </a:r>
          </a:p>
          <a:p>
            <a:pPr lvl="1" algn="just" rtl="1" fontAlgn="t">
              <a:lnSpc>
                <a:spcPct val="120000"/>
              </a:lnSpc>
              <a:spcBef>
                <a:spcPts val="1200"/>
              </a:spcBef>
              <a:spcAft>
                <a:spcPts val="1200"/>
              </a:spcAft>
              <a:buFont typeface="Arial" panose="020B0604020202020204" pitchFamily="34" charset="0"/>
              <a:buChar char="•"/>
            </a:pPr>
            <a:r>
              <a:rPr lang="ar-KW" sz="2000" b="1" dirty="0" smtClean="0">
                <a:solidFill>
                  <a:schemeClr val="accent1">
                    <a:lumMod val="50000"/>
                  </a:schemeClr>
                </a:solidFill>
              </a:rPr>
              <a:t>تعمد المتداول تنفيذ صفقة البيع قبل نهاية الجلسة، وذلك حتى يكون سعر إغلاق السهم هو السعر الذي نفذ عليه صفقته المؤثرة.</a:t>
            </a:r>
            <a:endParaRPr lang="ar-KW" sz="2000" b="1" dirty="0">
              <a:solidFill>
                <a:schemeClr val="accent1">
                  <a:lumMod val="50000"/>
                </a:schemeClr>
              </a:solidFill>
            </a:endParaRPr>
          </a:p>
          <a:p>
            <a:pPr lvl="1" algn="just" rtl="1" fontAlgn="t">
              <a:lnSpc>
                <a:spcPct val="120000"/>
              </a:lnSpc>
              <a:spcBef>
                <a:spcPts val="1200"/>
              </a:spcBef>
              <a:spcAft>
                <a:spcPts val="1200"/>
              </a:spcAft>
              <a:buFont typeface="Arial" panose="020B0604020202020204" pitchFamily="34" charset="0"/>
              <a:buChar char="•"/>
            </a:pPr>
            <a:r>
              <a:rPr lang="ar-KW" sz="2000" b="1" dirty="0" smtClean="0">
                <a:solidFill>
                  <a:schemeClr val="accent1">
                    <a:lumMod val="50000"/>
                  </a:schemeClr>
                </a:solidFill>
              </a:rPr>
              <a:t>تحقق الغرض بقيام المتداولين بالبيع على سعر الأساس في الجلسة التالية والذي كان نتيجة سعر الإغلاق المصطنع.</a:t>
            </a:r>
          </a:p>
          <a:p>
            <a:pPr marL="0" indent="0">
              <a:buNone/>
            </a:pPr>
            <a:endParaRPr lang="ar-KW" dirty="0"/>
          </a:p>
        </p:txBody>
      </p:sp>
    </p:spTree>
    <p:extLst>
      <p:ext uri="{BB962C8B-B14F-4D97-AF65-F5344CB8AC3E}">
        <p14:creationId xmlns:p14="http://schemas.microsoft.com/office/powerpoint/2010/main" val="2993406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a:solidFill>
                  <a:schemeClr val="tx2"/>
                </a:solidFill>
                <a:latin typeface="Sakkal Majalla" pitchFamily="2" charset="-78"/>
                <a:cs typeface="Arial"/>
              </a:rPr>
              <a:t>2. الاحتيال والتلاعب في البورصة</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77500" lnSpcReduction="20000"/>
          </a:bodyPr>
          <a:lstStyle/>
          <a:p>
            <a:pPr marL="0" indent="0" algn="r" rtl="1">
              <a:spcBef>
                <a:spcPts val="1200"/>
              </a:spcBef>
              <a:spcAft>
                <a:spcPts val="1200"/>
              </a:spcAft>
              <a:buNone/>
            </a:pPr>
            <a:r>
              <a:rPr lang="ar-KW" sz="2400" b="1" u="sng" dirty="0" smtClean="0">
                <a:solidFill>
                  <a:srgbClr val="996600"/>
                </a:solidFill>
              </a:rPr>
              <a:t>المثال الثاني:</a:t>
            </a:r>
          </a:p>
          <a:p>
            <a:pPr marL="0" indent="0" algn="r" rtl="1">
              <a:spcBef>
                <a:spcPts val="1200"/>
              </a:spcBef>
              <a:spcAft>
                <a:spcPts val="1200"/>
              </a:spcAft>
              <a:buNone/>
            </a:pPr>
            <a:r>
              <a:rPr lang="ar-KW" sz="2400" b="1" dirty="0">
                <a:solidFill>
                  <a:srgbClr val="996600"/>
                </a:solidFill>
              </a:rPr>
              <a:t>"</a:t>
            </a:r>
            <a:r>
              <a:rPr lang="ar-KW" sz="2400" b="1" dirty="0" smtClean="0">
                <a:solidFill>
                  <a:srgbClr val="996600"/>
                </a:solidFill>
              </a:rPr>
              <a:t>التلاعب بأسعار ورقة مالية ذات صلة بورقة مالية أخرى"</a:t>
            </a:r>
            <a:endParaRPr lang="ar-KW" sz="2400" dirty="0">
              <a:solidFill>
                <a:srgbClr val="996600"/>
              </a:solidFill>
            </a:endParaRPr>
          </a:p>
          <a:p>
            <a:pPr marL="0" indent="0" algn="just" rtl="1" fontAlgn="t">
              <a:lnSpc>
                <a:spcPct val="160000"/>
              </a:lnSpc>
              <a:spcBef>
                <a:spcPts val="1200"/>
              </a:spcBef>
              <a:spcAft>
                <a:spcPts val="1200"/>
              </a:spcAft>
              <a:buNone/>
            </a:pPr>
            <a:r>
              <a:rPr lang="ar-KW" sz="2000" b="1" dirty="0" smtClean="0">
                <a:solidFill>
                  <a:schemeClr val="accent1">
                    <a:lumMod val="50000"/>
                  </a:schemeClr>
                </a:solidFill>
              </a:rPr>
              <a:t>يرغب أحد المتداولين في بيع كمية أسهم يمتلكها في الشركة (أ) وذلك بأفضل الأسعار الممكنة، فلجأ متعمداً إلى تنفيذ صفقات شراء بكميات قليلة على سهم الشركة (ب) وهي شركة ذات </a:t>
            </a:r>
            <a:r>
              <a:rPr lang="ar-KW" sz="2000" b="1" dirty="0">
                <a:solidFill>
                  <a:schemeClr val="accent1">
                    <a:lumMod val="50000"/>
                  </a:schemeClr>
                </a:solidFill>
              </a:rPr>
              <a:t>صلة بالشركة (أ</a:t>
            </a:r>
            <a:r>
              <a:rPr lang="ar-KW" sz="2000" b="1" dirty="0" smtClean="0">
                <a:solidFill>
                  <a:schemeClr val="accent1">
                    <a:lumMod val="50000"/>
                  </a:schemeClr>
                </a:solidFill>
              </a:rPr>
              <a:t>)، حيث كانت صفقات الشراء </a:t>
            </a:r>
            <a:r>
              <a:rPr lang="ar-KW" sz="2000" b="1" dirty="0">
                <a:solidFill>
                  <a:schemeClr val="accent1">
                    <a:lumMod val="50000"/>
                  </a:schemeClr>
                </a:solidFill>
              </a:rPr>
              <a:t>هذه تؤثر في رفع سعر سهم الشركة (ب</a:t>
            </a:r>
            <a:r>
              <a:rPr lang="ar-KW" sz="2000" b="1" dirty="0" smtClean="0">
                <a:solidFill>
                  <a:schemeClr val="accent1">
                    <a:lumMod val="50000"/>
                  </a:schemeClr>
                </a:solidFill>
              </a:rPr>
              <a:t>)، ولنتيجة الارتفاع في سعر سهم الشركة (ب) تأثر المتداولين على سهم الشركة (أ) إيجاباً فارتفعت مستويات السهم السعرية فقام المتداول ببيع ما يرغب في بيعه من أسهم الشركة (أ) عند هذه المستويات السعرية المصطنعة.</a:t>
            </a:r>
          </a:p>
          <a:p>
            <a:pPr marL="0" indent="0" algn="just" rtl="1" fontAlgn="t">
              <a:spcBef>
                <a:spcPts val="1200"/>
              </a:spcBef>
              <a:spcAft>
                <a:spcPts val="1200"/>
              </a:spcAft>
              <a:buNone/>
            </a:pPr>
            <a:r>
              <a:rPr lang="ar-KW" sz="2000" b="1" u="sng" dirty="0" smtClean="0">
                <a:solidFill>
                  <a:schemeClr val="accent1">
                    <a:lumMod val="50000"/>
                  </a:schemeClr>
                </a:solidFill>
              </a:rPr>
              <a:t>ويتضح من هذا المثال ما يلي:</a:t>
            </a:r>
          </a:p>
          <a:p>
            <a:pPr lvl="1" algn="just" rtl="1" fontAlgn="t">
              <a:lnSpc>
                <a:spcPct val="11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أن المتداول يدرك العلاقة ما بين الشركتين وتأثرهما في بعض.</a:t>
            </a:r>
          </a:p>
          <a:p>
            <a:pPr lvl="1" algn="just" rtl="1" fontAlgn="t">
              <a:lnSpc>
                <a:spcPct val="110000"/>
              </a:lnSpc>
              <a:spcBef>
                <a:spcPts val="1200"/>
              </a:spcBef>
              <a:spcAft>
                <a:spcPts val="1200"/>
              </a:spcAft>
              <a:buFont typeface="Arial" panose="020B0604020202020204" pitchFamily="34" charset="0"/>
              <a:buChar char="•"/>
            </a:pPr>
            <a:r>
              <a:rPr lang="ar-KW" sz="1600" b="1" dirty="0" smtClean="0">
                <a:solidFill>
                  <a:schemeClr val="accent1">
                    <a:lumMod val="50000"/>
                  </a:schemeClr>
                </a:solidFill>
              </a:rPr>
              <a:t>أن المتداولين على أسهم الشركة (أ) أقبلوا على شراء هذا السهم ترقباً لصعود مماثل لما حدث في الشركة (ب).</a:t>
            </a:r>
          </a:p>
          <a:p>
            <a:pPr marL="0" indent="0">
              <a:buNone/>
            </a:pPr>
            <a:endParaRPr lang="ar-KW" dirty="0"/>
          </a:p>
        </p:txBody>
      </p:sp>
    </p:spTree>
    <p:extLst>
      <p:ext uri="{BB962C8B-B14F-4D97-AF65-F5344CB8AC3E}">
        <p14:creationId xmlns:p14="http://schemas.microsoft.com/office/powerpoint/2010/main" val="32550157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3. الممارسات غير المشروعة في التداول</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17664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fontAlgn="base">
              <a:spcBef>
                <a:spcPct val="0"/>
              </a:spcBef>
              <a:spcAft>
                <a:spcPts val="600"/>
              </a:spcAft>
              <a:buNone/>
            </a:pPr>
            <a:endParaRPr lang="ar-KW" sz="2800" dirty="0" smtClean="0">
              <a:solidFill>
                <a:schemeClr val="tx2"/>
              </a:solidFill>
              <a:latin typeface="Calibri" pitchFamily="34" charset="0"/>
            </a:endParaRPr>
          </a:p>
          <a:p>
            <a:pPr marL="0" indent="0" algn="just" rtl="1" fontAlgn="base">
              <a:spcBef>
                <a:spcPct val="0"/>
              </a:spcBef>
              <a:spcAft>
                <a:spcPts val="600"/>
              </a:spcAft>
              <a:buNone/>
            </a:pPr>
            <a:endParaRPr lang="ar-KW" sz="2800" dirty="0">
              <a:solidFill>
                <a:schemeClr val="tx2"/>
              </a:solidFill>
              <a:latin typeface="Calibri" pitchFamily="34" charset="0"/>
            </a:endParaRPr>
          </a:p>
          <a:p>
            <a:pPr marL="0" indent="0" algn="just" rtl="1" fontAlgn="base">
              <a:lnSpc>
                <a:spcPct val="150000"/>
              </a:lnSpc>
              <a:spcBef>
                <a:spcPct val="0"/>
              </a:spcBef>
              <a:spcAft>
                <a:spcPts val="600"/>
              </a:spcAft>
              <a:buNone/>
            </a:pPr>
            <a:r>
              <a:rPr lang="ar-KW" sz="2000" b="1" dirty="0" smtClean="0">
                <a:solidFill>
                  <a:schemeClr val="accent1">
                    <a:lumMod val="50000"/>
                  </a:schemeClr>
                </a:solidFill>
                <a:latin typeface="Calibri" pitchFamily="34" charset="0"/>
              </a:rPr>
              <a:t>تهدف </a:t>
            </a:r>
            <a:r>
              <a:rPr lang="ar-KW" sz="2000" b="1" dirty="0">
                <a:solidFill>
                  <a:schemeClr val="accent1">
                    <a:lumMod val="50000"/>
                  </a:schemeClr>
                </a:solidFill>
                <a:latin typeface="Calibri" pitchFamily="34" charset="0"/>
              </a:rPr>
              <a:t>هذه الورشة إلى التعريف </a:t>
            </a:r>
            <a:r>
              <a:rPr lang="ar-KW" sz="2000" b="1" dirty="0" smtClean="0">
                <a:solidFill>
                  <a:schemeClr val="accent1">
                    <a:lumMod val="50000"/>
                  </a:schemeClr>
                </a:solidFill>
                <a:latin typeface="Calibri" pitchFamily="34" charset="0"/>
              </a:rPr>
              <a:t>والتوعية بالسلوكيات والممارسات بالتداول والتي تعد مخالفة لما </a:t>
            </a:r>
            <a:r>
              <a:rPr lang="ar-KW" sz="2000" b="1" dirty="0">
                <a:solidFill>
                  <a:schemeClr val="accent1">
                    <a:lumMod val="50000"/>
                  </a:schemeClr>
                </a:solidFill>
                <a:latin typeface="Calibri" pitchFamily="34" charset="0"/>
              </a:rPr>
              <a:t>جاء في القانون رقم </a:t>
            </a:r>
            <a:r>
              <a:rPr lang="ar-KW" sz="2000" b="1" dirty="0" smtClean="0">
                <a:solidFill>
                  <a:schemeClr val="accent1">
                    <a:lumMod val="50000"/>
                  </a:schemeClr>
                </a:solidFill>
                <a:latin typeface="Calibri" pitchFamily="34" charset="0"/>
              </a:rPr>
              <a:t>7 </a:t>
            </a:r>
            <a:r>
              <a:rPr lang="ar-KW" sz="2000" b="1" dirty="0">
                <a:solidFill>
                  <a:schemeClr val="accent1">
                    <a:lumMod val="50000"/>
                  </a:schemeClr>
                </a:solidFill>
                <a:latin typeface="Calibri" pitchFamily="34" charset="0"/>
              </a:rPr>
              <a:t>لسنة </a:t>
            </a:r>
            <a:r>
              <a:rPr lang="ar-KW" sz="2000" b="1" dirty="0" smtClean="0">
                <a:solidFill>
                  <a:schemeClr val="accent1">
                    <a:lumMod val="50000"/>
                  </a:schemeClr>
                </a:solidFill>
                <a:latin typeface="Calibri" pitchFamily="34" charset="0"/>
              </a:rPr>
              <a:t>2010 </a:t>
            </a:r>
            <a:r>
              <a:rPr lang="ar-KW" sz="2000" b="1" dirty="0" smtClean="0">
                <a:solidFill>
                  <a:schemeClr val="accent1">
                    <a:lumMod val="50000"/>
                  </a:schemeClr>
                </a:solidFill>
                <a:latin typeface="Calibri" pitchFamily="34" charset="0"/>
              </a:rPr>
              <a:t>بشأن </a:t>
            </a:r>
            <a:r>
              <a:rPr lang="ar-KW" sz="2000" b="1" dirty="0">
                <a:solidFill>
                  <a:schemeClr val="accent1">
                    <a:lumMod val="50000"/>
                  </a:schemeClr>
                </a:solidFill>
                <a:latin typeface="Calibri" pitchFamily="34" charset="0"/>
              </a:rPr>
              <a:t>إنشاء هيئة أسواق المال وتنظيم نشاط الأوراق المالية ولائحته </a:t>
            </a:r>
            <a:r>
              <a:rPr lang="ar-KW" sz="2000" b="1" dirty="0" smtClean="0">
                <a:solidFill>
                  <a:schemeClr val="accent1">
                    <a:lumMod val="50000"/>
                  </a:schemeClr>
                </a:solidFill>
                <a:latin typeface="Calibri" pitchFamily="34" charset="0"/>
              </a:rPr>
              <a:t>التنفيذية وتعديلاتهما،</a:t>
            </a:r>
            <a:r>
              <a:rPr lang="ar-KW" sz="2000" b="1" dirty="0" smtClean="0">
                <a:solidFill>
                  <a:srgbClr val="FF0000"/>
                </a:solidFill>
                <a:latin typeface="Calibri" pitchFamily="34" charset="0"/>
              </a:rPr>
              <a:t> </a:t>
            </a:r>
            <a:r>
              <a:rPr lang="ar-KW" sz="2000" b="1" dirty="0" smtClean="0">
                <a:solidFill>
                  <a:schemeClr val="accent1">
                    <a:lumMod val="50000"/>
                  </a:schemeClr>
                </a:solidFill>
                <a:latin typeface="Calibri" pitchFamily="34" charset="0"/>
              </a:rPr>
              <a:t>وتحديدا </a:t>
            </a:r>
            <a:r>
              <a:rPr lang="ar-KW" sz="2000" b="1" dirty="0">
                <a:solidFill>
                  <a:schemeClr val="accent1">
                    <a:lumMod val="50000"/>
                  </a:schemeClr>
                </a:solidFill>
                <a:latin typeface="Calibri" pitchFamily="34" charset="0"/>
              </a:rPr>
              <a:t>ما جاء في الكتاب الرابع عشر من اللائحة (سلوكيات السوق</a:t>
            </a:r>
            <a:r>
              <a:rPr lang="ar-KW" sz="2000" b="1" dirty="0" smtClean="0">
                <a:solidFill>
                  <a:schemeClr val="accent1">
                    <a:lumMod val="50000"/>
                  </a:schemeClr>
                </a:solidFill>
                <a:latin typeface="Calibri" pitchFamily="34" charset="0"/>
              </a:rPr>
              <a:t>).</a:t>
            </a:r>
          </a:p>
          <a:p>
            <a:pPr marL="0" lvl="0" indent="0" algn="just"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الممارسات غير المشروعة في التداول</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idx="1"/>
          </p:nvPr>
        </p:nvSpPr>
        <p:spPr/>
        <p:txBody>
          <a:bodyPr/>
          <a:lstStyle/>
          <a:p>
            <a:pPr marL="0" indent="0" algn="r" rtl="1">
              <a:spcBef>
                <a:spcPts val="0"/>
              </a:spcBef>
              <a:buNone/>
            </a:pPr>
            <a:r>
              <a:rPr lang="ar-KW" sz="2400" b="1" u="sng" dirty="0">
                <a:solidFill>
                  <a:srgbClr val="996600"/>
                </a:solidFill>
                <a:latin typeface="Calibri" panose="020F0502020204030204" pitchFamily="34" charset="0"/>
              </a:rPr>
              <a:t>تعريف الممارسات </a:t>
            </a:r>
            <a:r>
              <a:rPr lang="ar-KW" sz="2400" b="1" u="sng" dirty="0" smtClean="0">
                <a:solidFill>
                  <a:srgbClr val="996600"/>
                </a:solidFill>
                <a:latin typeface="Calibri" panose="020F0502020204030204" pitchFamily="34" charset="0"/>
              </a:rPr>
              <a:t>غير المشروعة في التداول</a:t>
            </a:r>
            <a:endParaRPr lang="ar-KW" sz="2400" b="1" u="sng" dirty="0">
              <a:solidFill>
                <a:srgbClr val="996600"/>
              </a:solidFill>
              <a:latin typeface="Arial" panose="020B0604020202020204" pitchFamily="34" charset="0"/>
            </a:endParaRPr>
          </a:p>
          <a:p>
            <a:pPr marL="0" indent="0" algn="just" rtl="1" fontAlgn="t">
              <a:spcBef>
                <a:spcPts val="0"/>
              </a:spcBef>
              <a:buNone/>
            </a:pPr>
            <a:endParaRPr lang="ar-KW" dirty="0" smtClean="0">
              <a:solidFill>
                <a:srgbClr val="000000"/>
              </a:solidFill>
              <a:latin typeface="Calibri" panose="020F0502020204030204" pitchFamily="34" charset="0"/>
            </a:endParaRPr>
          </a:p>
          <a:p>
            <a:pPr marL="0" indent="0" algn="just" rtl="1" fontAlgn="t">
              <a:lnSpc>
                <a:spcPct val="150000"/>
              </a:lnSpc>
              <a:spcBef>
                <a:spcPts val="0"/>
              </a:spcBef>
              <a:buNone/>
            </a:pPr>
            <a:endParaRPr lang="ar-KW" sz="2000" b="1" dirty="0" smtClean="0">
              <a:solidFill>
                <a:schemeClr val="accent1">
                  <a:lumMod val="50000"/>
                </a:schemeClr>
              </a:solidFill>
              <a:latin typeface="Calibri" panose="020F0502020204030204" pitchFamily="34" charset="0"/>
            </a:endParaRPr>
          </a:p>
          <a:p>
            <a:pPr marL="0" indent="0" algn="just" rtl="1" fontAlgn="t">
              <a:lnSpc>
                <a:spcPct val="150000"/>
              </a:lnSpc>
              <a:spcBef>
                <a:spcPts val="0"/>
              </a:spcBef>
              <a:buNone/>
            </a:pPr>
            <a:r>
              <a:rPr lang="ar-KW" sz="2000" b="1" dirty="0" smtClean="0">
                <a:solidFill>
                  <a:schemeClr val="accent1">
                    <a:lumMod val="50000"/>
                  </a:schemeClr>
                </a:solidFill>
                <a:latin typeface="Calibri" panose="020F0502020204030204" pitchFamily="34" charset="0"/>
              </a:rPr>
              <a:t>تضمن </a:t>
            </a:r>
            <a:r>
              <a:rPr lang="ar-KW" sz="2000" b="1" dirty="0">
                <a:solidFill>
                  <a:schemeClr val="accent1">
                    <a:lumMod val="50000"/>
                  </a:schemeClr>
                </a:solidFill>
                <a:latin typeface="Calibri" panose="020F0502020204030204" pitchFamily="34" charset="0"/>
              </a:rPr>
              <a:t>الكتاب الرابع عشر من اللائحة التنفيذية </a:t>
            </a:r>
            <a:r>
              <a:rPr lang="ar-KW" sz="2000" b="1" dirty="0" smtClean="0">
                <a:solidFill>
                  <a:schemeClr val="accent1">
                    <a:lumMod val="50000"/>
                  </a:schemeClr>
                </a:solidFill>
                <a:latin typeface="Calibri" panose="020F0502020204030204" pitchFamily="34" charset="0"/>
              </a:rPr>
              <a:t>تحديدا </a:t>
            </a:r>
            <a:r>
              <a:rPr lang="ar-KW" sz="2000" b="1" dirty="0">
                <a:solidFill>
                  <a:schemeClr val="accent1">
                    <a:lumMod val="50000"/>
                  </a:schemeClr>
                </a:solidFill>
                <a:latin typeface="Calibri" panose="020F0502020204030204" pitchFamily="34" charset="0"/>
              </a:rPr>
              <a:t>للأفعال </a:t>
            </a:r>
            <a:r>
              <a:rPr lang="ar-KW" sz="2000" b="1" dirty="0" smtClean="0">
                <a:solidFill>
                  <a:schemeClr val="accent1">
                    <a:lumMod val="50000"/>
                  </a:schemeClr>
                </a:solidFill>
                <a:latin typeface="Calibri" panose="020F0502020204030204" pitchFamily="34" charset="0"/>
              </a:rPr>
              <a:t>والتصرفات </a:t>
            </a:r>
            <a:r>
              <a:rPr lang="ar-KW" sz="2000" b="1" dirty="0">
                <a:solidFill>
                  <a:schemeClr val="accent1">
                    <a:lumMod val="50000"/>
                  </a:schemeClr>
                </a:solidFill>
                <a:latin typeface="Calibri" panose="020F0502020204030204" pitchFamily="34" charset="0"/>
              </a:rPr>
              <a:t>التي تهدف إلى تضليل المتعاملين في الأوراق المالية غير أنها لا ترقى بأن تصنف كجريمة تداول بقدر ما هي أفعال غير مشروعة </a:t>
            </a:r>
            <a:r>
              <a:rPr lang="ar-KW" sz="2000" b="1" dirty="0" smtClean="0">
                <a:solidFill>
                  <a:schemeClr val="accent1">
                    <a:lumMod val="50000"/>
                  </a:schemeClr>
                </a:solidFill>
                <a:latin typeface="Calibri" panose="020F0502020204030204" pitchFamily="34" charset="0"/>
              </a:rPr>
              <a:t>ويسأل </a:t>
            </a:r>
            <a:r>
              <a:rPr lang="ar-KW" sz="2000" b="1" dirty="0">
                <a:solidFill>
                  <a:schemeClr val="accent1">
                    <a:lumMod val="50000"/>
                  </a:schemeClr>
                </a:solidFill>
                <a:latin typeface="Calibri" panose="020F0502020204030204" pitchFamily="34" charset="0"/>
              </a:rPr>
              <a:t>عنها المتداول تأديبياً في حال </a:t>
            </a:r>
            <a:r>
              <a:rPr lang="ar-KW" sz="2000" b="1" dirty="0" smtClean="0">
                <a:solidFill>
                  <a:schemeClr val="accent1">
                    <a:lumMod val="50000"/>
                  </a:schemeClr>
                </a:solidFill>
                <a:latin typeface="Calibri" panose="020F0502020204030204" pitchFamily="34" charset="0"/>
              </a:rPr>
              <a:t>ارتكابه </a:t>
            </a:r>
            <a:r>
              <a:rPr lang="ar-KW" sz="2000" b="1" dirty="0" smtClean="0">
                <a:solidFill>
                  <a:schemeClr val="accent1">
                    <a:lumMod val="50000"/>
                  </a:schemeClr>
                </a:solidFill>
                <a:latin typeface="Calibri" panose="020F0502020204030204" pitchFamily="34" charset="0"/>
              </a:rPr>
              <a:t>أياًّ </a:t>
            </a:r>
            <a:r>
              <a:rPr lang="ar-KW" sz="2000" b="1" dirty="0">
                <a:solidFill>
                  <a:schemeClr val="accent1">
                    <a:lumMod val="50000"/>
                  </a:schemeClr>
                </a:solidFill>
                <a:latin typeface="Calibri" panose="020F0502020204030204" pitchFamily="34" charset="0"/>
              </a:rPr>
              <a:t>منها.</a:t>
            </a:r>
            <a:endParaRPr lang="ar-KW" sz="2000" b="1" dirty="0">
              <a:solidFill>
                <a:schemeClr val="accent1">
                  <a:lumMod val="50000"/>
                </a:schemeClr>
              </a:solidFill>
              <a:latin typeface="Arial" panose="020B0604020202020204" pitchFamily="34" charset="0"/>
            </a:endParaRPr>
          </a:p>
          <a:p>
            <a:pPr marL="0" indent="0">
              <a:buNone/>
            </a:pPr>
            <a:endParaRPr lang="ar-KW" dirty="0"/>
          </a:p>
        </p:txBody>
      </p:sp>
    </p:spTree>
    <p:extLst>
      <p:ext uri="{BB962C8B-B14F-4D97-AF65-F5344CB8AC3E}">
        <p14:creationId xmlns:p14="http://schemas.microsoft.com/office/powerpoint/2010/main" val="3743572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3. الممارسات غير المشروعة في التداول</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idx="1"/>
          </p:nvPr>
        </p:nvSpPr>
        <p:spPr/>
        <p:txBody>
          <a:bodyPr>
            <a:normAutofit fontScale="55000" lnSpcReduction="20000"/>
          </a:bodyPr>
          <a:lstStyle/>
          <a:p>
            <a:pPr marL="0" indent="0" algn="r" rtl="1">
              <a:spcBef>
                <a:spcPts val="1200"/>
              </a:spcBef>
              <a:spcAft>
                <a:spcPts val="1200"/>
              </a:spcAft>
              <a:buNone/>
            </a:pPr>
            <a:r>
              <a:rPr lang="ar-KW" sz="3400" b="1" u="sng" dirty="0" smtClean="0">
                <a:solidFill>
                  <a:srgbClr val="996600"/>
                </a:solidFill>
              </a:rPr>
              <a:t>صور للممارسات </a:t>
            </a:r>
            <a:r>
              <a:rPr lang="ar-KW" sz="3400" b="1" u="sng" dirty="0">
                <a:solidFill>
                  <a:srgbClr val="996600"/>
                </a:solidFill>
              </a:rPr>
              <a:t>التي تعد غير مشروعة</a:t>
            </a:r>
          </a:p>
          <a:p>
            <a:pPr algn="just" rtl="1">
              <a:spcBef>
                <a:spcPts val="1200"/>
              </a:spcBef>
              <a:spcAft>
                <a:spcPts val="1200"/>
              </a:spcAft>
            </a:pPr>
            <a:r>
              <a:rPr lang="ar-KW" sz="2900" b="1" dirty="0">
                <a:solidFill>
                  <a:schemeClr val="accent1">
                    <a:lumMod val="50000"/>
                  </a:schemeClr>
                </a:solidFill>
              </a:rPr>
              <a:t>إدخال أوامر بيع أو شراء على ورقة مالية مدرجة </a:t>
            </a:r>
            <a:r>
              <a:rPr lang="ar-KW" sz="2900" b="1" dirty="0" smtClean="0">
                <a:solidFill>
                  <a:schemeClr val="accent1">
                    <a:lumMod val="50000"/>
                  </a:schemeClr>
                </a:solidFill>
              </a:rPr>
              <a:t>وإلغائها </a:t>
            </a:r>
            <a:r>
              <a:rPr lang="ar-KW" sz="2900" b="1" dirty="0">
                <a:solidFill>
                  <a:schemeClr val="accent1">
                    <a:lumMod val="50000"/>
                  </a:schemeClr>
                </a:solidFill>
              </a:rPr>
              <a:t>بشكل متتابع </a:t>
            </a:r>
            <a:r>
              <a:rPr lang="ar-KW" sz="2900" b="1" dirty="0" smtClean="0">
                <a:solidFill>
                  <a:schemeClr val="accent1">
                    <a:lumMod val="50000"/>
                  </a:schemeClr>
                </a:solidFill>
              </a:rPr>
              <a:t>ومتكرر </a:t>
            </a:r>
            <a:r>
              <a:rPr lang="ar-KW" sz="2900" b="1" dirty="0">
                <a:solidFill>
                  <a:schemeClr val="accent1">
                    <a:lumMod val="50000"/>
                  </a:schemeClr>
                </a:solidFill>
              </a:rPr>
              <a:t>أو متناقض.</a:t>
            </a:r>
          </a:p>
          <a:p>
            <a:pPr algn="just" rtl="1">
              <a:spcBef>
                <a:spcPts val="1200"/>
              </a:spcBef>
              <a:spcAft>
                <a:spcPts val="1200"/>
              </a:spcAft>
            </a:pPr>
            <a:r>
              <a:rPr lang="ar-KW" sz="2900" b="1" dirty="0">
                <a:solidFill>
                  <a:schemeClr val="accent1">
                    <a:lumMod val="50000"/>
                  </a:schemeClr>
                </a:solidFill>
              </a:rPr>
              <a:t>إدخال أوامر بيع أو شراء بغرض التأثير على سعر </a:t>
            </a:r>
            <a:r>
              <a:rPr lang="ar-KW" sz="2900" b="1" dirty="0" smtClean="0">
                <a:solidFill>
                  <a:schemeClr val="accent1">
                    <a:lumMod val="50000"/>
                  </a:schemeClr>
                </a:solidFill>
              </a:rPr>
              <a:t>الافتتاح </a:t>
            </a:r>
            <a:r>
              <a:rPr lang="ar-KW" sz="2900" b="1" dirty="0">
                <a:solidFill>
                  <a:schemeClr val="accent1">
                    <a:lumMod val="50000"/>
                  </a:schemeClr>
                </a:solidFill>
              </a:rPr>
              <a:t>أو الإقفال لورقة مالية مدرجة.</a:t>
            </a:r>
          </a:p>
          <a:p>
            <a:pPr algn="just" rtl="1">
              <a:spcBef>
                <a:spcPts val="1200"/>
              </a:spcBef>
              <a:spcAft>
                <a:spcPts val="1200"/>
              </a:spcAft>
            </a:pPr>
            <a:r>
              <a:rPr lang="ar-KW" sz="2900" b="1" dirty="0">
                <a:solidFill>
                  <a:schemeClr val="accent1">
                    <a:lumMod val="50000"/>
                  </a:schemeClr>
                </a:solidFill>
              </a:rPr>
              <a:t>نشر الشائعات </a:t>
            </a:r>
            <a:r>
              <a:rPr lang="ar-KW" sz="2900" b="1" dirty="0" smtClean="0">
                <a:solidFill>
                  <a:schemeClr val="accent1">
                    <a:lumMod val="50000"/>
                  </a:schemeClr>
                </a:solidFill>
              </a:rPr>
              <a:t>والمعلومات </a:t>
            </a:r>
            <a:r>
              <a:rPr lang="ar-KW" sz="2900" b="1" dirty="0">
                <a:solidFill>
                  <a:schemeClr val="accent1">
                    <a:lumMod val="50000"/>
                  </a:schemeClr>
                </a:solidFill>
              </a:rPr>
              <a:t>المضللة و</a:t>
            </a:r>
            <a:r>
              <a:rPr lang="ar-KW" sz="2900" b="1" dirty="0" smtClean="0">
                <a:solidFill>
                  <a:schemeClr val="accent1">
                    <a:lumMod val="50000"/>
                  </a:schemeClr>
                </a:solidFill>
              </a:rPr>
              <a:t>غير الصحيحة </a:t>
            </a:r>
            <a:r>
              <a:rPr lang="ar-KW" sz="2900" b="1" dirty="0">
                <a:solidFill>
                  <a:schemeClr val="accent1">
                    <a:lumMod val="50000"/>
                  </a:schemeClr>
                </a:solidFill>
              </a:rPr>
              <a:t>بهدف التأثير على سعر الورقة المالية .</a:t>
            </a:r>
          </a:p>
          <a:p>
            <a:pPr algn="just" rtl="1">
              <a:lnSpc>
                <a:spcPct val="120000"/>
              </a:lnSpc>
              <a:spcBef>
                <a:spcPts val="1200"/>
              </a:spcBef>
              <a:spcAft>
                <a:spcPts val="1200"/>
              </a:spcAft>
            </a:pPr>
            <a:r>
              <a:rPr lang="ar-KW" sz="2900" b="1" dirty="0">
                <a:solidFill>
                  <a:schemeClr val="accent1">
                    <a:lumMod val="50000"/>
                  </a:schemeClr>
                </a:solidFill>
              </a:rPr>
              <a:t>الإدلاء برأي أو توصية لها أثر على سعر الورقة المالية مرتبطة بتحقيق منفعة دون الإفصاح عن تلك المنفعة.</a:t>
            </a:r>
          </a:p>
          <a:p>
            <a:pPr algn="just" rtl="1">
              <a:spcBef>
                <a:spcPts val="1200"/>
              </a:spcBef>
              <a:spcAft>
                <a:spcPts val="1200"/>
              </a:spcAft>
            </a:pPr>
            <a:r>
              <a:rPr lang="ar-KW" sz="2900" b="1" dirty="0">
                <a:solidFill>
                  <a:schemeClr val="accent1">
                    <a:lumMod val="50000"/>
                  </a:schemeClr>
                </a:solidFill>
              </a:rPr>
              <a:t>إدخال أوامر بيع أو شراء بغرض </a:t>
            </a:r>
            <a:r>
              <a:rPr lang="ar-KW" sz="2900" b="1" dirty="0" smtClean="0">
                <a:solidFill>
                  <a:schemeClr val="accent1">
                    <a:lumMod val="50000"/>
                  </a:schemeClr>
                </a:solidFill>
              </a:rPr>
              <a:t>الانتفاع </a:t>
            </a:r>
            <a:r>
              <a:rPr lang="ar-KW" sz="2900" b="1" dirty="0">
                <a:solidFill>
                  <a:schemeClr val="accent1">
                    <a:lumMod val="50000"/>
                  </a:schemeClr>
                </a:solidFill>
              </a:rPr>
              <a:t>من معلومة داخلية حتى إذا تعثر تنفيذ هذه الأوامر.</a:t>
            </a:r>
          </a:p>
          <a:p>
            <a:pPr algn="just" rtl="1">
              <a:lnSpc>
                <a:spcPct val="170000"/>
              </a:lnSpc>
              <a:spcBef>
                <a:spcPts val="1200"/>
              </a:spcBef>
              <a:spcAft>
                <a:spcPts val="1200"/>
              </a:spcAft>
            </a:pPr>
            <a:r>
              <a:rPr lang="ar-KW" sz="2900" b="1" dirty="0" smtClean="0">
                <a:solidFill>
                  <a:schemeClr val="accent1">
                    <a:lumMod val="50000"/>
                  </a:schemeClr>
                </a:solidFill>
              </a:rPr>
              <a:t>إدخال أوامر أو تنفيذ </a:t>
            </a:r>
            <a:r>
              <a:rPr lang="ar-KW" sz="2900" b="1" dirty="0">
                <a:solidFill>
                  <a:schemeClr val="accent1">
                    <a:lumMod val="50000"/>
                  </a:schemeClr>
                </a:solidFill>
              </a:rPr>
              <a:t>صفقات على ورقة مالية مدرجة في بورصة خارج دولة الكويت بهدف التأثير على سعر ذات الورقة في البورصة وحث الآخرين على البيع أو الشراء.</a:t>
            </a:r>
          </a:p>
          <a:p>
            <a:pPr marL="0" indent="0" algn="r">
              <a:buNone/>
            </a:pPr>
            <a:endParaRPr lang="ar-KW" dirty="0"/>
          </a:p>
        </p:txBody>
      </p:sp>
    </p:spTree>
    <p:extLst>
      <p:ext uri="{BB962C8B-B14F-4D97-AF65-F5344CB8AC3E}">
        <p14:creationId xmlns:p14="http://schemas.microsoft.com/office/powerpoint/2010/main" val="39942725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4. الجزاءات والعقوبات</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756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4. الجزاءات والعقوبات</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92500"/>
          </a:bodyPr>
          <a:lstStyle/>
          <a:p>
            <a:pPr marL="0" indent="0" algn="just" rtl="1">
              <a:lnSpc>
                <a:spcPct val="150000"/>
              </a:lnSpc>
              <a:spcBef>
                <a:spcPts val="1200"/>
              </a:spcBef>
              <a:spcAft>
                <a:spcPts val="1200"/>
              </a:spcAft>
              <a:buFont typeface="Arial" charset="0"/>
              <a:buNone/>
            </a:pPr>
            <a:endParaRPr lang="ar-KW" sz="2400" b="1" dirty="0" smtClean="0">
              <a:solidFill>
                <a:schemeClr val="accent1">
                  <a:lumMod val="50000"/>
                </a:schemeClr>
              </a:solidFill>
            </a:endParaRPr>
          </a:p>
          <a:p>
            <a:pPr marL="0" indent="0" algn="just" rtl="1">
              <a:lnSpc>
                <a:spcPct val="150000"/>
              </a:lnSpc>
              <a:spcBef>
                <a:spcPts val="1200"/>
              </a:spcBef>
              <a:spcAft>
                <a:spcPts val="1200"/>
              </a:spcAft>
              <a:buFont typeface="Arial" charset="0"/>
              <a:buNone/>
            </a:pPr>
            <a:r>
              <a:rPr lang="ar-KW" sz="2200" b="1" dirty="0" smtClean="0">
                <a:solidFill>
                  <a:schemeClr val="accent1">
                    <a:lumMod val="50000"/>
                  </a:schemeClr>
                </a:solidFill>
              </a:rPr>
              <a:t>جرائم </a:t>
            </a:r>
            <a:r>
              <a:rPr lang="ar-KW" sz="2200" b="1" dirty="0">
                <a:solidFill>
                  <a:schemeClr val="accent1">
                    <a:lumMod val="50000"/>
                  </a:schemeClr>
                </a:solidFill>
              </a:rPr>
              <a:t>التداول المنصوص عليها في </a:t>
            </a:r>
            <a:r>
              <a:rPr lang="ar-KW" sz="2200" b="1" dirty="0" smtClean="0">
                <a:solidFill>
                  <a:schemeClr val="accent1">
                    <a:lumMod val="50000"/>
                  </a:schemeClr>
                </a:solidFill>
              </a:rPr>
              <a:t>القانون رقم 7 لسنة 2010 ولائحته التنفيذية وتعديلاتهما </a:t>
            </a:r>
            <a:r>
              <a:rPr lang="ar-KW" sz="2200" b="1" dirty="0" smtClean="0">
                <a:solidFill>
                  <a:schemeClr val="accent1">
                    <a:lumMod val="50000"/>
                  </a:schemeClr>
                </a:solidFill>
              </a:rPr>
              <a:t>والتي </a:t>
            </a:r>
            <a:r>
              <a:rPr lang="ar-KW" sz="2200" b="1" dirty="0">
                <a:solidFill>
                  <a:schemeClr val="accent1">
                    <a:lumMod val="50000"/>
                  </a:schemeClr>
                </a:solidFill>
              </a:rPr>
              <a:t>تتضمن التداول أثناء حيازة معلومات داخلية </a:t>
            </a:r>
            <a:r>
              <a:rPr lang="ar-KW" sz="2200" b="1" dirty="0" smtClean="0">
                <a:solidFill>
                  <a:schemeClr val="accent1">
                    <a:lumMod val="50000"/>
                  </a:schemeClr>
                </a:solidFill>
              </a:rPr>
              <a:t>أو الاحتيال والتلاعب </a:t>
            </a:r>
            <a:r>
              <a:rPr lang="ar-KW" sz="2200" b="1" dirty="0">
                <a:solidFill>
                  <a:schemeClr val="accent1">
                    <a:lumMod val="50000"/>
                  </a:schemeClr>
                </a:solidFill>
              </a:rPr>
              <a:t>في البورصة تكون عقوبتها إما </a:t>
            </a:r>
            <a:r>
              <a:rPr lang="ar-KW" sz="2200" b="1" dirty="0" err="1">
                <a:solidFill>
                  <a:schemeClr val="accent1">
                    <a:lumMod val="50000"/>
                  </a:schemeClr>
                </a:solidFill>
              </a:rPr>
              <a:t>جزاءات</a:t>
            </a:r>
            <a:r>
              <a:rPr lang="ar-KW" sz="2200" b="1" dirty="0">
                <a:solidFill>
                  <a:schemeClr val="accent1">
                    <a:lumMod val="50000"/>
                  </a:schemeClr>
                </a:solidFill>
              </a:rPr>
              <a:t> </a:t>
            </a:r>
            <a:r>
              <a:rPr lang="ar-KW" sz="2200" b="1" dirty="0" smtClean="0">
                <a:solidFill>
                  <a:schemeClr val="accent1">
                    <a:lumMod val="50000"/>
                  </a:schemeClr>
                </a:solidFill>
              </a:rPr>
              <a:t>جنائية تصدر بأحكام قضائية أو جزاءات </a:t>
            </a:r>
            <a:r>
              <a:rPr lang="ar-KW" sz="2200" b="1" dirty="0">
                <a:solidFill>
                  <a:schemeClr val="accent1">
                    <a:lumMod val="50000"/>
                  </a:schemeClr>
                </a:solidFill>
              </a:rPr>
              <a:t>تأديبية </a:t>
            </a:r>
            <a:r>
              <a:rPr lang="ar-KW" sz="2200" b="1" dirty="0" smtClean="0">
                <a:solidFill>
                  <a:schemeClr val="accent1">
                    <a:lumMod val="50000"/>
                  </a:schemeClr>
                </a:solidFill>
              </a:rPr>
              <a:t>تصدر بقرارات من مجلس التأديب بالهيئة أو </a:t>
            </a:r>
            <a:r>
              <a:rPr lang="ar-KW" sz="2200" b="1" dirty="0" smtClean="0">
                <a:solidFill>
                  <a:schemeClr val="accent1">
                    <a:lumMod val="50000"/>
                  </a:schemeClr>
                </a:solidFill>
              </a:rPr>
              <a:t>كليهما</a:t>
            </a:r>
            <a:r>
              <a:rPr lang="ar-KW" sz="2200" b="1" dirty="0">
                <a:solidFill>
                  <a:schemeClr val="accent1">
                    <a:lumMod val="50000"/>
                  </a:schemeClr>
                </a:solidFill>
              </a:rPr>
              <a:t>.</a:t>
            </a:r>
          </a:p>
          <a:p>
            <a:pPr marL="0" indent="0" algn="just" rtl="1">
              <a:lnSpc>
                <a:spcPct val="150000"/>
              </a:lnSpc>
              <a:spcBef>
                <a:spcPts val="1200"/>
              </a:spcBef>
              <a:spcAft>
                <a:spcPts val="1200"/>
              </a:spcAft>
              <a:buFont typeface="Arial" charset="0"/>
              <a:buNone/>
            </a:pPr>
            <a:r>
              <a:rPr lang="ar-KW" sz="2200" b="1" dirty="0">
                <a:solidFill>
                  <a:schemeClr val="accent1">
                    <a:lumMod val="50000"/>
                  </a:schemeClr>
                </a:solidFill>
              </a:rPr>
              <a:t>أما الممارسات </a:t>
            </a:r>
            <a:r>
              <a:rPr lang="ar-KW" sz="2200" b="1" dirty="0" smtClean="0">
                <a:solidFill>
                  <a:schemeClr val="accent1">
                    <a:lumMod val="50000"/>
                  </a:schemeClr>
                </a:solidFill>
              </a:rPr>
              <a:t>غير المشروعة </a:t>
            </a:r>
            <a:r>
              <a:rPr lang="ar-KW" sz="2200" b="1" dirty="0" smtClean="0">
                <a:solidFill>
                  <a:schemeClr val="accent1">
                    <a:lumMod val="50000"/>
                  </a:schemeClr>
                </a:solidFill>
              </a:rPr>
              <a:t>الواردة </a:t>
            </a:r>
            <a:r>
              <a:rPr lang="ar-KW" sz="2200" b="1" dirty="0" smtClean="0">
                <a:solidFill>
                  <a:schemeClr val="accent1">
                    <a:lumMod val="50000"/>
                  </a:schemeClr>
                </a:solidFill>
              </a:rPr>
              <a:t>في المادة (3-5) من </a:t>
            </a:r>
            <a:r>
              <a:rPr lang="ar-KW" sz="2200" b="1" dirty="0">
                <a:solidFill>
                  <a:schemeClr val="accent1">
                    <a:lumMod val="50000"/>
                  </a:schemeClr>
                </a:solidFill>
              </a:rPr>
              <a:t>الكتاب الرابع عشر (سلوكيات السوق</a:t>
            </a:r>
            <a:r>
              <a:rPr lang="ar-KW" sz="2200" b="1" dirty="0" smtClean="0">
                <a:solidFill>
                  <a:schemeClr val="accent1">
                    <a:lumMod val="50000"/>
                  </a:schemeClr>
                </a:solidFill>
              </a:rPr>
              <a:t>) للائحة التنفيذية للقانون رقم 7 لسنة 2010 وتعديلاتهما </a:t>
            </a:r>
            <a:r>
              <a:rPr lang="ar-KW" sz="2200" b="1" dirty="0">
                <a:solidFill>
                  <a:schemeClr val="accent1">
                    <a:lumMod val="50000"/>
                  </a:schemeClr>
                </a:solidFill>
              </a:rPr>
              <a:t>فيسأل مرتكبها مساءلة تأديبية فقط.</a:t>
            </a:r>
          </a:p>
          <a:p>
            <a:pPr marL="0" indent="0">
              <a:buNone/>
            </a:pPr>
            <a:endParaRPr lang="ar-KW" dirty="0"/>
          </a:p>
        </p:txBody>
      </p:sp>
    </p:spTree>
    <p:extLst>
      <p:ext uri="{BB962C8B-B14F-4D97-AF65-F5344CB8AC3E}">
        <p14:creationId xmlns:p14="http://schemas.microsoft.com/office/powerpoint/2010/main" val="11126487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4. الجزاءات والعقوبات</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3884054" y="1417638"/>
            <a:ext cx="1299692" cy="1314697"/>
          </a:xfrm>
          <a:prstGeom prst="ellipse">
            <a:avLst/>
          </a:prstGeom>
          <a:noFill/>
          <a:ln w="57150">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b="1" dirty="0" smtClean="0">
                <a:solidFill>
                  <a:schemeClr val="accent1">
                    <a:lumMod val="50000"/>
                  </a:schemeClr>
                </a:solidFill>
              </a:rPr>
              <a:t>سلوكيات السوق</a:t>
            </a:r>
            <a:endParaRPr lang="ar-KW" b="1" dirty="0">
              <a:solidFill>
                <a:schemeClr val="accent1">
                  <a:lumMod val="50000"/>
                </a:schemeClr>
              </a:solidFill>
            </a:endParaRPr>
          </a:p>
        </p:txBody>
      </p:sp>
      <p:sp>
        <p:nvSpPr>
          <p:cNvPr id="14" name="Rectangle 13"/>
          <p:cNvSpPr/>
          <p:nvPr/>
        </p:nvSpPr>
        <p:spPr>
          <a:xfrm>
            <a:off x="5183746" y="2805691"/>
            <a:ext cx="2304256" cy="1081303"/>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spcBef>
                <a:spcPts val="600"/>
              </a:spcBef>
            </a:pPr>
            <a:r>
              <a:rPr lang="ar-KW" sz="1200" b="1" u="sng" dirty="0" smtClean="0">
                <a:solidFill>
                  <a:schemeClr val="accent1">
                    <a:lumMod val="50000"/>
                  </a:schemeClr>
                </a:solidFill>
              </a:rPr>
              <a:t>جرائم التداول</a:t>
            </a:r>
          </a:p>
          <a:p>
            <a:pPr marL="285750" indent="-285750" algn="r" rtl="1">
              <a:lnSpc>
                <a:spcPct val="150000"/>
              </a:lnSpc>
              <a:spcBef>
                <a:spcPts val="600"/>
              </a:spcBef>
              <a:buFont typeface="Arial" panose="020B0604020202020204" pitchFamily="34" charset="0"/>
              <a:buChar char="•"/>
            </a:pPr>
            <a:r>
              <a:rPr lang="ar-KW" sz="1200" b="1" dirty="0" smtClean="0">
                <a:solidFill>
                  <a:schemeClr val="accent1">
                    <a:lumMod val="50000"/>
                  </a:schemeClr>
                </a:solidFill>
              </a:rPr>
              <a:t>التداول أثناء حيازة معلومات داخلية</a:t>
            </a:r>
          </a:p>
          <a:p>
            <a:pPr marL="285750" indent="-285750" algn="r" rtl="1">
              <a:lnSpc>
                <a:spcPct val="150000"/>
              </a:lnSpc>
              <a:spcBef>
                <a:spcPts val="600"/>
              </a:spcBef>
              <a:buFont typeface="Arial" panose="020B0604020202020204" pitchFamily="34" charset="0"/>
              <a:buChar char="•"/>
            </a:pPr>
            <a:r>
              <a:rPr lang="ar-KW" sz="1200" b="1" dirty="0" smtClean="0">
                <a:solidFill>
                  <a:schemeClr val="accent1">
                    <a:lumMod val="50000"/>
                  </a:schemeClr>
                </a:solidFill>
              </a:rPr>
              <a:t>الاحتيال والتلاعب في البورصة</a:t>
            </a:r>
            <a:endParaRPr lang="ar-KW" sz="1200" b="1" dirty="0">
              <a:solidFill>
                <a:schemeClr val="accent1">
                  <a:lumMod val="50000"/>
                </a:schemeClr>
              </a:solidFill>
            </a:endParaRPr>
          </a:p>
        </p:txBody>
      </p:sp>
      <p:sp>
        <p:nvSpPr>
          <p:cNvPr id="16" name="Rectangle 15"/>
          <p:cNvSpPr/>
          <p:nvPr/>
        </p:nvSpPr>
        <p:spPr>
          <a:xfrm>
            <a:off x="1581347" y="2805691"/>
            <a:ext cx="2304256" cy="1081303"/>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1400" b="1" u="sng" dirty="0" smtClean="0">
                <a:solidFill>
                  <a:schemeClr val="accent1">
                    <a:lumMod val="50000"/>
                  </a:schemeClr>
                </a:solidFill>
              </a:rPr>
              <a:t>الممارسات غير المشروعة</a:t>
            </a:r>
            <a:endParaRPr lang="ar-KW" sz="1400" b="1" u="sng" dirty="0">
              <a:solidFill>
                <a:schemeClr val="accent1">
                  <a:lumMod val="50000"/>
                </a:schemeClr>
              </a:solidFill>
            </a:endParaRPr>
          </a:p>
        </p:txBody>
      </p:sp>
      <p:sp>
        <p:nvSpPr>
          <p:cNvPr id="17" name="Rectangle 16"/>
          <p:cNvSpPr/>
          <p:nvPr/>
        </p:nvSpPr>
        <p:spPr>
          <a:xfrm>
            <a:off x="6553200"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sz="1600" b="1" dirty="0" smtClean="0">
                <a:solidFill>
                  <a:schemeClr val="accent1">
                    <a:lumMod val="50000"/>
                  </a:schemeClr>
                </a:solidFill>
              </a:rPr>
              <a:t>إحالة لنيابة سوق المال</a:t>
            </a:r>
            <a:endParaRPr lang="ar-KW" sz="1600" b="1" dirty="0">
              <a:solidFill>
                <a:schemeClr val="accent1">
                  <a:lumMod val="50000"/>
                </a:schemeClr>
              </a:solidFill>
            </a:endParaRPr>
          </a:p>
        </p:txBody>
      </p:sp>
      <p:sp>
        <p:nvSpPr>
          <p:cNvPr id="18" name="Rectangle 17"/>
          <p:cNvSpPr/>
          <p:nvPr/>
        </p:nvSpPr>
        <p:spPr>
          <a:xfrm>
            <a:off x="5183746"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b="1" dirty="0" smtClean="0">
                <a:solidFill>
                  <a:schemeClr val="accent1">
                    <a:lumMod val="50000"/>
                  </a:schemeClr>
                </a:solidFill>
              </a:rPr>
              <a:t>مجلس التأديب</a:t>
            </a:r>
            <a:endParaRPr lang="ar-KW" b="1" dirty="0">
              <a:solidFill>
                <a:schemeClr val="accent1">
                  <a:lumMod val="50000"/>
                </a:schemeClr>
              </a:solidFill>
            </a:endParaRPr>
          </a:p>
        </p:txBody>
      </p:sp>
      <p:sp>
        <p:nvSpPr>
          <p:cNvPr id="19" name="Rectangle 18"/>
          <p:cNvSpPr/>
          <p:nvPr/>
        </p:nvSpPr>
        <p:spPr>
          <a:xfrm>
            <a:off x="2265423" y="4790488"/>
            <a:ext cx="936104" cy="862648"/>
          </a:xfrm>
          <a:prstGeom prst="rect">
            <a:avLst/>
          </a:prstGeom>
          <a:noFill/>
          <a:ln w="28575">
            <a:solidFill>
              <a:srgbClr val="9966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ar-KW" b="1" dirty="0" smtClean="0">
                <a:solidFill>
                  <a:schemeClr val="accent1">
                    <a:lumMod val="50000"/>
                  </a:schemeClr>
                </a:solidFill>
              </a:rPr>
              <a:t>مجلس التأديب</a:t>
            </a:r>
            <a:endParaRPr lang="ar-KW" b="1" dirty="0">
              <a:solidFill>
                <a:schemeClr val="accent1">
                  <a:lumMod val="50000"/>
                </a:schemeClr>
              </a:solidFill>
            </a:endParaRPr>
          </a:p>
        </p:txBody>
      </p:sp>
      <p:sp>
        <p:nvSpPr>
          <p:cNvPr id="25" name="Down Arrow 24"/>
          <p:cNvSpPr/>
          <p:nvPr/>
        </p:nvSpPr>
        <p:spPr>
          <a:xfrm>
            <a:off x="2596359" y="3960349"/>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28" name="Down Arrow 27"/>
          <p:cNvSpPr/>
          <p:nvPr/>
        </p:nvSpPr>
        <p:spPr>
          <a:xfrm>
            <a:off x="5514682" y="3960348"/>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29" name="Down Arrow 28"/>
          <p:cNvSpPr/>
          <p:nvPr/>
        </p:nvSpPr>
        <p:spPr>
          <a:xfrm>
            <a:off x="6884136" y="3960349"/>
            <a:ext cx="274232" cy="751857"/>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38" name="Down Arrow 37"/>
          <p:cNvSpPr/>
          <p:nvPr/>
        </p:nvSpPr>
        <p:spPr>
          <a:xfrm rot="3300000">
            <a:off x="3076023" y="1663511"/>
            <a:ext cx="329277" cy="1246429"/>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
        <p:nvSpPr>
          <p:cNvPr id="39" name="Down Arrow 38"/>
          <p:cNvSpPr/>
          <p:nvPr/>
        </p:nvSpPr>
        <p:spPr>
          <a:xfrm rot="18559217">
            <a:off x="5673321" y="1667224"/>
            <a:ext cx="329277" cy="1246429"/>
          </a:xfrm>
          <a:prstGeom prst="downArrow">
            <a:avLst/>
          </a:prstGeom>
          <a:solidFill>
            <a:schemeClr val="accent1">
              <a:lumMod val="50000"/>
            </a:schemeClr>
          </a:solidFill>
        </p:spPr>
        <p:style>
          <a:lnRef idx="3">
            <a:schemeClr val="lt1"/>
          </a:lnRef>
          <a:fillRef idx="1">
            <a:schemeClr val="accent1"/>
          </a:fillRef>
          <a:effectRef idx="1">
            <a:schemeClr val="accent1"/>
          </a:effectRef>
          <a:fontRef idx="minor">
            <a:schemeClr val="lt1"/>
          </a:fontRef>
        </p:style>
        <p:txBody>
          <a:bodyPr rtlCol="1" anchor="ctr"/>
          <a:lstStyle/>
          <a:p>
            <a:pPr algn="ctr"/>
            <a:endParaRPr lang="ar-KW"/>
          </a:p>
        </p:txBody>
      </p:sp>
    </p:spTree>
    <p:extLst>
      <p:ext uri="{BB962C8B-B14F-4D97-AF65-F5344CB8AC3E}">
        <p14:creationId xmlns:p14="http://schemas.microsoft.com/office/powerpoint/2010/main" val="28027082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rgbClr val="1F497D"/>
                </a:solidFill>
              </a:rPr>
              <a:t>مقدمــــــــة</a:t>
            </a:r>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rmAutofit/>
          </a:bodyPr>
          <a:lstStyle/>
          <a:p>
            <a:pPr marL="0" indent="0" algn="just" rtl="1" fontAlgn="base">
              <a:lnSpc>
                <a:spcPct val="150000"/>
              </a:lnSpc>
              <a:spcBef>
                <a:spcPts val="1200"/>
              </a:spcBef>
              <a:spcAft>
                <a:spcPts val="1200"/>
              </a:spcAft>
              <a:buNone/>
            </a:pPr>
            <a:r>
              <a:rPr lang="ar-KW" sz="2000" b="1" dirty="0" smtClean="0">
                <a:solidFill>
                  <a:schemeClr val="accent1">
                    <a:lumMod val="50000"/>
                  </a:schemeClr>
                </a:solidFill>
                <a:latin typeface="Calibri" pitchFamily="34" charset="0"/>
              </a:rPr>
              <a:t>وتأتي أهمية زيادة الوعي للمتداولين بهذه السلوكيات والممارسات غير السليمة في التداول في كونها تخل في مبدأ العدالة والشفافية وعدم تكافؤ الفرص بالنسبة </a:t>
            </a:r>
            <a:r>
              <a:rPr lang="ar-KW" sz="2000" b="1" dirty="0">
                <a:solidFill>
                  <a:schemeClr val="accent1">
                    <a:lumMod val="50000"/>
                  </a:schemeClr>
                </a:solidFill>
                <a:latin typeface="Calibri" pitchFamily="34" charset="0"/>
              </a:rPr>
              <a:t>لعموم المتداولين</a:t>
            </a:r>
            <a:r>
              <a:rPr lang="ar-KW" sz="2000" b="1" dirty="0" smtClean="0">
                <a:solidFill>
                  <a:schemeClr val="accent1">
                    <a:lumMod val="50000"/>
                  </a:schemeClr>
                </a:solidFill>
                <a:latin typeface="Calibri" pitchFamily="34" charset="0"/>
              </a:rPr>
              <a:t>، كما </a:t>
            </a:r>
            <a:r>
              <a:rPr lang="ar-KW" sz="2000" b="1" dirty="0" smtClean="0">
                <a:solidFill>
                  <a:schemeClr val="accent1">
                    <a:lumMod val="50000"/>
                  </a:schemeClr>
                </a:solidFill>
                <a:latin typeface="Calibri" pitchFamily="34" charset="0"/>
              </a:rPr>
              <a:t>أنها</a:t>
            </a:r>
            <a:r>
              <a:rPr lang="ar-KW" sz="2000" b="1" dirty="0" smtClean="0">
                <a:solidFill>
                  <a:srgbClr val="FF0000"/>
                </a:solidFill>
                <a:latin typeface="Calibri" pitchFamily="34" charset="0"/>
              </a:rPr>
              <a:t> </a:t>
            </a:r>
            <a:r>
              <a:rPr lang="ar-KW" sz="2000" b="1" dirty="0">
                <a:solidFill>
                  <a:schemeClr val="accent1">
                    <a:lumMod val="50000"/>
                  </a:schemeClr>
                </a:solidFill>
                <a:latin typeface="Calibri" pitchFamily="34" charset="0"/>
              </a:rPr>
              <a:t>تؤدي </a:t>
            </a:r>
            <a:r>
              <a:rPr lang="ar-KW" sz="2000" b="1" dirty="0" smtClean="0">
                <a:solidFill>
                  <a:schemeClr val="accent1">
                    <a:lumMod val="50000"/>
                  </a:schemeClr>
                </a:solidFill>
                <a:latin typeface="Calibri" pitchFamily="34" charset="0"/>
              </a:rPr>
              <a:t>إلى وقوع العديد من المتداولين في الانخداع والتضليل المترتب على </a:t>
            </a:r>
            <a:r>
              <a:rPr lang="ar-KW" sz="2000" b="1" dirty="0">
                <a:solidFill>
                  <a:schemeClr val="accent1">
                    <a:lumMod val="50000"/>
                  </a:schemeClr>
                </a:solidFill>
                <a:latin typeface="Calibri" pitchFamily="34" charset="0"/>
              </a:rPr>
              <a:t>هذه التداولات</a:t>
            </a:r>
            <a:r>
              <a:rPr lang="ar-KW" sz="2000" b="1" dirty="0" smtClean="0">
                <a:solidFill>
                  <a:schemeClr val="accent1">
                    <a:lumMod val="50000"/>
                  </a:schemeClr>
                </a:solidFill>
                <a:latin typeface="Calibri" pitchFamily="34" charset="0"/>
              </a:rPr>
              <a:t>، ويأتي على رأس هذه السلوكيات غير السليمة الآتي:</a:t>
            </a:r>
            <a:endParaRPr lang="ar-KW" sz="2000" b="1" dirty="0">
              <a:solidFill>
                <a:schemeClr val="accent1">
                  <a:lumMod val="50000"/>
                </a:schemeClr>
              </a:solidFill>
              <a:latin typeface="Calibri" pitchFamily="34" charset="0"/>
            </a:endParaRPr>
          </a:p>
          <a:p>
            <a:pPr marL="457200" indent="-457200" algn="just" rtl="1" fontAlgn="base">
              <a:lnSpc>
                <a:spcPct val="150000"/>
              </a:lnSpc>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المعلومات </a:t>
            </a:r>
            <a:r>
              <a:rPr lang="ar-KW" sz="2000" b="1" dirty="0">
                <a:solidFill>
                  <a:schemeClr val="accent1">
                    <a:lumMod val="50000"/>
                  </a:schemeClr>
                </a:solidFill>
                <a:latin typeface="Calibri" pitchFamily="34" charset="0"/>
              </a:rPr>
              <a:t>الداخلية </a:t>
            </a:r>
            <a:r>
              <a:rPr lang="ar-KW" sz="2000" b="1" dirty="0" smtClean="0">
                <a:solidFill>
                  <a:schemeClr val="accent1">
                    <a:lumMod val="50000"/>
                  </a:schemeClr>
                </a:solidFill>
                <a:latin typeface="Calibri" pitchFamily="34" charset="0"/>
              </a:rPr>
              <a:t>والتداول </a:t>
            </a:r>
            <a:r>
              <a:rPr lang="ar-KW" sz="2000" b="1" dirty="0">
                <a:solidFill>
                  <a:schemeClr val="accent1">
                    <a:lumMod val="50000"/>
                  </a:schemeClr>
                </a:solidFill>
                <a:latin typeface="Calibri" pitchFamily="34" charset="0"/>
              </a:rPr>
              <a:t>أثناء حيازتها أو </a:t>
            </a:r>
            <a:r>
              <a:rPr lang="ar-KW" sz="2000" b="1" dirty="0" smtClean="0">
                <a:solidFill>
                  <a:schemeClr val="accent1">
                    <a:lumMod val="50000"/>
                  </a:schemeClr>
                </a:solidFill>
                <a:latin typeface="Calibri" pitchFamily="34" charset="0"/>
              </a:rPr>
              <a:t>استغلالها </a:t>
            </a:r>
            <a:r>
              <a:rPr lang="ar-KW" sz="2000" b="1" dirty="0">
                <a:solidFill>
                  <a:schemeClr val="accent1">
                    <a:lumMod val="50000"/>
                  </a:schemeClr>
                </a:solidFill>
                <a:latin typeface="Calibri" pitchFamily="34" charset="0"/>
              </a:rPr>
              <a:t>أو إفشائها لأشخاص آخرين غير مطلعين عليها. </a:t>
            </a:r>
          </a:p>
          <a:p>
            <a:pPr marL="457200" indent="-457200" algn="just" rtl="1" fontAlgn="base">
              <a:lnSpc>
                <a:spcPct val="150000"/>
              </a:lnSpc>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السلوكيات والممارسات </a:t>
            </a:r>
            <a:r>
              <a:rPr lang="ar-KW" sz="2000" b="1" dirty="0">
                <a:solidFill>
                  <a:schemeClr val="accent1">
                    <a:lumMod val="50000"/>
                  </a:schemeClr>
                </a:solidFill>
                <a:latin typeface="Calibri" pitchFamily="34" charset="0"/>
              </a:rPr>
              <a:t>التي تشكل تلاعباً أو </a:t>
            </a:r>
            <a:r>
              <a:rPr lang="ar-KW" sz="2000" b="1" dirty="0" smtClean="0">
                <a:solidFill>
                  <a:schemeClr val="accent1">
                    <a:lumMod val="50000"/>
                  </a:schemeClr>
                </a:solidFill>
                <a:latin typeface="Calibri" pitchFamily="34" charset="0"/>
              </a:rPr>
              <a:t>احتيالاً </a:t>
            </a:r>
            <a:r>
              <a:rPr lang="ar-KW" sz="2000" b="1" dirty="0">
                <a:solidFill>
                  <a:schemeClr val="accent1">
                    <a:lumMod val="50000"/>
                  </a:schemeClr>
                </a:solidFill>
                <a:latin typeface="Calibri" pitchFamily="34" charset="0"/>
              </a:rPr>
              <a:t>في </a:t>
            </a:r>
            <a:r>
              <a:rPr lang="ar-KW" sz="2000" b="1" dirty="0" smtClean="0">
                <a:solidFill>
                  <a:schemeClr val="accent1">
                    <a:lumMod val="50000"/>
                  </a:schemeClr>
                </a:solidFill>
                <a:latin typeface="Calibri" pitchFamily="34" charset="0"/>
              </a:rPr>
              <a:t>التداول.</a:t>
            </a:r>
            <a:endParaRPr lang="ar-KW" sz="2000" b="1" dirty="0">
              <a:solidFill>
                <a:schemeClr val="accent1">
                  <a:lumMod val="50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57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rgbClr val="1F497D"/>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fontAlgn="base">
              <a:spcBef>
                <a:spcPct val="0"/>
              </a:spcBef>
              <a:spcAft>
                <a:spcPts val="600"/>
              </a:spcAft>
              <a:buNone/>
            </a:pPr>
            <a:endParaRPr lang="ar-KW" sz="2000" b="1" dirty="0" smtClean="0">
              <a:solidFill>
                <a:schemeClr val="tx2"/>
              </a:solidFill>
              <a:latin typeface="Calibri" pitchFamily="34" charset="0"/>
            </a:endParaRPr>
          </a:p>
          <a:p>
            <a:pPr marL="0" indent="0" algn="just" rtl="1" fontAlgn="base">
              <a:spcBef>
                <a:spcPct val="0"/>
              </a:spcBef>
              <a:spcAft>
                <a:spcPts val="600"/>
              </a:spcAft>
              <a:buNone/>
            </a:pPr>
            <a:endParaRPr lang="ar-KW" sz="2000" b="1" dirty="0">
              <a:solidFill>
                <a:schemeClr val="tx2"/>
              </a:solidFill>
              <a:latin typeface="Calibri" pitchFamily="34" charset="0"/>
            </a:endParaRPr>
          </a:p>
          <a:p>
            <a:pPr marL="0" indent="0" algn="just" rtl="1" fontAlgn="base">
              <a:lnSpc>
                <a:spcPct val="150000"/>
              </a:lnSpc>
              <a:spcBef>
                <a:spcPct val="0"/>
              </a:spcBef>
              <a:spcAft>
                <a:spcPts val="600"/>
              </a:spcAft>
              <a:buNone/>
            </a:pPr>
            <a:r>
              <a:rPr lang="ar-KW" sz="2000" b="1" dirty="0" smtClean="0">
                <a:solidFill>
                  <a:schemeClr val="accent1">
                    <a:lumMod val="50000"/>
                  </a:schemeClr>
                </a:solidFill>
                <a:latin typeface="Calibri" pitchFamily="34" charset="0"/>
              </a:rPr>
              <a:t>وتكمن أهمية موضوع الورشة في توعية المتداولين بهذه السلوكيات </a:t>
            </a:r>
            <a:r>
              <a:rPr lang="ar-KW" sz="2000" b="1" dirty="0">
                <a:solidFill>
                  <a:schemeClr val="accent1">
                    <a:lumMod val="50000"/>
                  </a:schemeClr>
                </a:solidFill>
                <a:latin typeface="Calibri" pitchFamily="34" charset="0"/>
              </a:rPr>
              <a:t>غير السليمة</a:t>
            </a:r>
            <a:r>
              <a:rPr lang="ar-KW" sz="2000" b="1" dirty="0" smtClean="0">
                <a:solidFill>
                  <a:schemeClr val="accent1">
                    <a:lumMod val="50000"/>
                  </a:schemeClr>
                </a:solidFill>
                <a:latin typeface="Calibri" pitchFamily="34" charset="0"/>
              </a:rPr>
              <a:t>، وذلك ليتجنب المتداولين الوقوع في هذه </a:t>
            </a:r>
            <a:r>
              <a:rPr lang="ar-KW" sz="2000" b="1" dirty="0">
                <a:solidFill>
                  <a:schemeClr val="accent1">
                    <a:lumMod val="50000"/>
                  </a:schemeClr>
                </a:solidFill>
                <a:latin typeface="Calibri" pitchFamily="34" charset="0"/>
              </a:rPr>
              <a:t>السلوكيات والممارسات، </a:t>
            </a:r>
            <a:r>
              <a:rPr lang="ar-KW" sz="2000" b="1" dirty="0" smtClean="0">
                <a:solidFill>
                  <a:schemeClr val="accent1">
                    <a:lumMod val="50000"/>
                  </a:schemeClr>
                </a:solidFill>
                <a:latin typeface="Calibri" pitchFamily="34" charset="0"/>
              </a:rPr>
              <a:t>وما لهذا الهدف من تأثير وانعكاس إيجابي على حسن أداء السوق بمفهومه الواسع فضلاً عن السعي لتحقيق الضمان للمستثمرين من أنه على قدم المساواة وتحقيق الحماية لهم من الممارسات والسلوكيات غير السليمة في التداول.</a:t>
            </a:r>
            <a:endParaRPr lang="ar-KW" sz="2000" b="1" dirty="0">
              <a:solidFill>
                <a:schemeClr val="accent1">
                  <a:lumMod val="50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999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ts val="1200"/>
              </a:spcBef>
              <a:spcAft>
                <a:spcPts val="1200"/>
              </a:spcAft>
              <a:buNone/>
            </a:pPr>
            <a:r>
              <a:rPr lang="ar-KW" sz="2400" b="1" u="sng" dirty="0" smtClean="0">
                <a:solidFill>
                  <a:srgbClr val="996600"/>
                </a:solidFill>
                <a:latin typeface="Calibri" pitchFamily="34" charset="0"/>
              </a:rPr>
              <a:t>سيتم التطرق في هذه الورشة إلى الجوانب التالية: </a:t>
            </a:r>
            <a:endParaRPr lang="ar-KW" sz="2400" dirty="0">
              <a:solidFill>
                <a:schemeClr val="tx2"/>
              </a:solidFill>
              <a:latin typeface="Calibri" pitchFamily="34" charset="0"/>
              <a:cs typeface="Times New Roman"/>
            </a:endParaRP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التداول أثناء حيازة المعلومات الداخلية أو استغلالها.</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الاحتيال والتلاعب في البورصة.</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الممارسات غير المشروعة في التداول.</a:t>
            </a:r>
          </a:p>
          <a:p>
            <a:pPr lvl="0" algn="just" rtl="1" fontAlgn="base">
              <a:spcBef>
                <a:spcPts val="1200"/>
              </a:spcBef>
              <a:spcAft>
                <a:spcPts val="1200"/>
              </a:spcAft>
              <a:buFont typeface="+mj-lt"/>
              <a:buAutoNum type="arabicPeriod"/>
            </a:pPr>
            <a:r>
              <a:rPr lang="ar-KW" sz="2000" b="1" dirty="0" smtClean="0">
                <a:solidFill>
                  <a:schemeClr val="accent1">
                    <a:lumMod val="50000"/>
                  </a:schemeClr>
                </a:solidFill>
                <a:latin typeface="Calibri" pitchFamily="34" charset="0"/>
              </a:rPr>
              <a:t>الجزاءات والعقوبات.</a:t>
            </a: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endParaRPr lang="en-US" u="sng"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endParaRPr lang="ar-KW" sz="2400" b="1" u="sng" dirty="0" smtClean="0">
              <a:solidFill>
                <a:srgbClr val="996600"/>
              </a:solidFill>
              <a:latin typeface="Calibri" pitchFamily="34" charset="0"/>
            </a:endParaRP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1. التداول أثناء حيازة المعلومات الداخلية </a:t>
            </a:r>
          </a:p>
          <a:p>
            <a:pPr marL="0" lvl="0" indent="0" algn="ctr" rtl="1" fontAlgn="base">
              <a:spcBef>
                <a:spcPts val="1200"/>
              </a:spcBef>
              <a:spcAft>
                <a:spcPts val="1200"/>
              </a:spcAft>
              <a:buNone/>
            </a:pPr>
            <a:r>
              <a:rPr lang="ar-KW" sz="3600" b="1" dirty="0" smtClean="0">
                <a:solidFill>
                  <a:schemeClr val="accent1">
                    <a:lumMod val="50000"/>
                  </a:schemeClr>
                </a:solidFill>
                <a:latin typeface="Calibri" pitchFamily="34" charset="0"/>
              </a:rPr>
              <a:t>أو استغلالها</a:t>
            </a:r>
            <a:endParaRPr lang="ar-KW" sz="3600" dirty="0">
              <a:solidFill>
                <a:schemeClr val="accent1">
                  <a:lumMod val="50000"/>
                </a:schemeClr>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7367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تعريف المعلومة الداخلية</a:t>
            </a:r>
            <a:endParaRPr lang="ar-KW" sz="2400" u="sng" dirty="0">
              <a:solidFill>
                <a:srgbClr val="996600"/>
              </a:solidFill>
            </a:endParaRPr>
          </a:p>
          <a:p>
            <a:pPr marL="0" indent="0" algn="just" rtl="1" fontAlgn="t">
              <a:spcBef>
                <a:spcPts val="1200"/>
              </a:spcBef>
              <a:spcAft>
                <a:spcPts val="1200"/>
              </a:spcAft>
              <a:buNone/>
            </a:pPr>
            <a:r>
              <a:rPr lang="ar-KW" sz="2000" b="1" dirty="0" smtClean="0">
                <a:solidFill>
                  <a:schemeClr val="accent1">
                    <a:lumMod val="50000"/>
                  </a:schemeClr>
                </a:solidFill>
              </a:rPr>
              <a:t>«المعلومات أو البيانات غير المعلن عنها للجمهور والتي لو أعلن عنها يكون من شأنها التأثير على سعر أو تداولات الورقة المالية»</a:t>
            </a:r>
          </a:p>
          <a:p>
            <a:pPr marL="0" indent="0" algn="just" rtl="1" fontAlgn="t">
              <a:lnSpc>
                <a:spcPct val="150000"/>
              </a:lnSpc>
              <a:spcBef>
                <a:spcPts val="1200"/>
              </a:spcBef>
              <a:spcAft>
                <a:spcPts val="1200"/>
              </a:spcAft>
              <a:buNone/>
            </a:pPr>
            <a:r>
              <a:rPr lang="ar-KW" sz="2000" b="1" dirty="0" smtClean="0">
                <a:solidFill>
                  <a:schemeClr val="accent1">
                    <a:lumMod val="50000"/>
                  </a:schemeClr>
                </a:solidFill>
              </a:rPr>
              <a:t>ويمكن </a:t>
            </a:r>
            <a:r>
              <a:rPr lang="ar-KW" sz="2000" b="1" dirty="0">
                <a:solidFill>
                  <a:schemeClr val="accent1">
                    <a:lumMod val="50000"/>
                  </a:schemeClr>
                </a:solidFill>
              </a:rPr>
              <a:t>تعريف المعلومات </a:t>
            </a:r>
            <a:r>
              <a:rPr lang="ar-KW" sz="2000" b="1" dirty="0" smtClean="0">
                <a:solidFill>
                  <a:schemeClr val="accent1">
                    <a:lumMod val="50000"/>
                  </a:schemeClr>
                </a:solidFill>
              </a:rPr>
              <a:t>الداخلية أيضاً </a:t>
            </a:r>
            <a:r>
              <a:rPr lang="ar-KW" sz="2000" b="1" dirty="0">
                <a:solidFill>
                  <a:schemeClr val="accent1">
                    <a:lumMod val="50000"/>
                  </a:schemeClr>
                </a:solidFill>
              </a:rPr>
              <a:t>بتلك المعلومات التي تكون غير معلنة والتي لا </a:t>
            </a:r>
            <a:r>
              <a:rPr lang="ar-KW" sz="2000" b="1" dirty="0" smtClean="0">
                <a:solidFill>
                  <a:schemeClr val="accent1">
                    <a:lumMod val="50000"/>
                  </a:schemeClr>
                </a:solidFill>
              </a:rPr>
              <a:t>يعلم بها </a:t>
            </a:r>
            <a:r>
              <a:rPr lang="ar-KW" sz="2000" b="1" dirty="0">
                <a:solidFill>
                  <a:schemeClr val="accent1">
                    <a:lumMod val="50000"/>
                  </a:schemeClr>
                </a:solidFill>
              </a:rPr>
              <a:t>المستثمرون أو المتداولون في سوق الأوراق المالية وتتعلق بورقة </a:t>
            </a:r>
            <a:r>
              <a:rPr lang="ar-KW" sz="2000" b="1" dirty="0" smtClean="0">
                <a:solidFill>
                  <a:schemeClr val="accent1">
                    <a:lumMod val="50000"/>
                  </a:schemeClr>
                </a:solidFill>
              </a:rPr>
              <a:t>مالية</a:t>
            </a:r>
            <a:r>
              <a:rPr lang="en-US" sz="2000" b="1" dirty="0" smtClean="0">
                <a:solidFill>
                  <a:schemeClr val="accent1">
                    <a:lumMod val="50000"/>
                  </a:schemeClr>
                </a:solidFill>
              </a:rPr>
              <a:t> </a:t>
            </a:r>
            <a:r>
              <a:rPr lang="ar-KW" sz="2000" b="1" dirty="0" smtClean="0">
                <a:solidFill>
                  <a:schemeClr val="accent1">
                    <a:lumMod val="50000"/>
                  </a:schemeClr>
                </a:solidFill>
              </a:rPr>
              <a:t>مدرجة</a:t>
            </a:r>
            <a:r>
              <a:rPr lang="ar-KW" sz="2000" b="1" dirty="0">
                <a:solidFill>
                  <a:schemeClr val="accent1">
                    <a:lumMod val="50000"/>
                  </a:schemeClr>
                </a:solidFill>
              </a:rPr>
              <a:t>، ويكون لتلك المعلومات تأثير جوهري في سعر أو تداولات الورقة المالية ذات العلاقة </a:t>
            </a:r>
            <a:r>
              <a:rPr lang="ar-KW" sz="2000" b="1" dirty="0" smtClean="0">
                <a:solidFill>
                  <a:schemeClr val="accent1">
                    <a:lumMod val="50000"/>
                  </a:schemeClr>
                </a:solidFill>
              </a:rPr>
              <a:t>بالمعلومات سواءً </a:t>
            </a:r>
            <a:r>
              <a:rPr lang="ar-KW" sz="2000" b="1" dirty="0">
                <a:solidFill>
                  <a:schemeClr val="accent1">
                    <a:lumMod val="50000"/>
                  </a:schemeClr>
                </a:solidFill>
              </a:rPr>
              <a:t>بشكل إيجابي أو سلبي.</a:t>
            </a:r>
          </a:p>
          <a:p>
            <a:pPr marL="0" indent="0">
              <a:buNone/>
            </a:pPr>
            <a:endParaRPr lang="ar-KW" dirty="0"/>
          </a:p>
        </p:txBody>
      </p:sp>
    </p:spTree>
    <p:extLst>
      <p:ext uri="{BB962C8B-B14F-4D97-AF65-F5344CB8AC3E}">
        <p14:creationId xmlns:p14="http://schemas.microsoft.com/office/powerpoint/2010/main" val="2856068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normAutofit fontScale="70000" lnSpcReduction="20000"/>
          </a:bodyPr>
          <a:lstStyle/>
          <a:p>
            <a:pPr marL="0" indent="0" algn="r" rtl="1">
              <a:spcBef>
                <a:spcPts val="1200"/>
              </a:spcBef>
              <a:spcAft>
                <a:spcPts val="1200"/>
              </a:spcAft>
              <a:buNone/>
            </a:pPr>
            <a:r>
              <a:rPr lang="ar-KW" sz="3400" b="1" u="sng" dirty="0">
                <a:solidFill>
                  <a:srgbClr val="996600"/>
                </a:solidFill>
              </a:rPr>
              <a:t>محددات المعلومات الداخلية</a:t>
            </a:r>
            <a:endParaRPr lang="ar-KW" sz="3400" u="sng" dirty="0">
              <a:solidFill>
                <a:srgbClr val="996600"/>
              </a:solidFill>
            </a:endParaRPr>
          </a:p>
          <a:p>
            <a:pPr marL="0" indent="0" algn="just" rtl="1" fontAlgn="t">
              <a:spcBef>
                <a:spcPts val="1200"/>
              </a:spcBef>
              <a:spcAft>
                <a:spcPts val="1200"/>
              </a:spcAft>
              <a:buNone/>
            </a:pPr>
            <a:r>
              <a:rPr lang="ar-KW" sz="2800" b="1" dirty="0">
                <a:solidFill>
                  <a:schemeClr val="accent1">
                    <a:lumMod val="50000"/>
                  </a:schemeClr>
                </a:solidFill>
              </a:rPr>
              <a:t>وفقاً لتعريف المعلومات الداخلية فإنه يجب أن يتوافر فيها المحددات التالية:</a:t>
            </a:r>
          </a:p>
          <a:p>
            <a:pPr marL="514350" indent="-514350" algn="just" rtl="1" fontAlgn="t">
              <a:spcBef>
                <a:spcPts val="1200"/>
              </a:spcBef>
              <a:spcAft>
                <a:spcPts val="1200"/>
              </a:spcAft>
              <a:buFont typeface="+mj-lt"/>
              <a:buAutoNum type="arabicPeriod"/>
            </a:pPr>
            <a:r>
              <a:rPr lang="ar-KW" sz="2800" b="1" u="sng" dirty="0">
                <a:solidFill>
                  <a:schemeClr val="accent1">
                    <a:lumMod val="50000"/>
                  </a:schemeClr>
                </a:solidFill>
              </a:rPr>
              <a:t>أن تكون المعلومة الداخلية مرتبطة بورقة مالية</a:t>
            </a:r>
            <a:endParaRPr lang="ar-KW" sz="2800" b="1" dirty="0">
              <a:solidFill>
                <a:schemeClr val="accent1">
                  <a:lumMod val="50000"/>
                </a:schemeClr>
              </a:solidFill>
            </a:endParaRPr>
          </a:p>
          <a:p>
            <a:pPr marL="0" indent="0" algn="just" rtl="1" fontAlgn="t">
              <a:spcBef>
                <a:spcPts val="1200"/>
              </a:spcBef>
              <a:spcAft>
                <a:spcPts val="1200"/>
              </a:spcAft>
              <a:buNone/>
            </a:pPr>
            <a:r>
              <a:rPr lang="ar-KW" sz="2800" b="1" dirty="0">
                <a:solidFill>
                  <a:schemeClr val="accent1">
                    <a:lumMod val="50000"/>
                  </a:schemeClr>
                </a:solidFill>
              </a:rPr>
              <a:t>يقصد بالورقة المالية جميع الأوراق المالية المدرجة في بورصة الأوراق </a:t>
            </a:r>
            <a:r>
              <a:rPr lang="ar-KW" sz="2800" b="1" dirty="0" smtClean="0">
                <a:solidFill>
                  <a:schemeClr val="accent1">
                    <a:lumMod val="50000"/>
                  </a:schemeClr>
                </a:solidFill>
              </a:rPr>
              <a:t>المالية.</a:t>
            </a:r>
          </a:p>
          <a:p>
            <a:pPr marL="0" indent="0" algn="just" rtl="1" fontAlgn="t">
              <a:spcBef>
                <a:spcPts val="1200"/>
              </a:spcBef>
              <a:spcAft>
                <a:spcPts val="1200"/>
              </a:spcAft>
              <a:buNone/>
            </a:pPr>
            <a:endParaRPr lang="ar-KW" sz="2800" b="1" dirty="0" smtClean="0">
              <a:solidFill>
                <a:schemeClr val="accent1">
                  <a:lumMod val="50000"/>
                </a:schemeClr>
              </a:solidFill>
            </a:endParaRPr>
          </a:p>
          <a:p>
            <a:pPr marL="514350" indent="-514350" algn="r" rtl="1" fontAlgn="t">
              <a:spcBef>
                <a:spcPts val="1200"/>
              </a:spcBef>
              <a:spcAft>
                <a:spcPts val="1200"/>
              </a:spcAft>
              <a:buFont typeface="+mj-lt"/>
              <a:buAutoNum type="arabicPeriod" startAt="2"/>
            </a:pPr>
            <a:r>
              <a:rPr lang="ar-KW" sz="2800" b="1" u="sng" dirty="0">
                <a:solidFill>
                  <a:schemeClr val="accent1">
                    <a:lumMod val="50000"/>
                  </a:schemeClr>
                </a:solidFill>
              </a:rPr>
              <a:t>أن تكون المعلومة الداخلية غير معلنة</a:t>
            </a:r>
            <a:endParaRPr lang="ar-KW" sz="2800" b="1" dirty="0">
              <a:solidFill>
                <a:schemeClr val="accent1">
                  <a:lumMod val="50000"/>
                </a:schemeClr>
              </a:solidFill>
            </a:endParaRPr>
          </a:p>
          <a:p>
            <a:pPr marL="0" indent="0" algn="just" rtl="1" fontAlgn="t">
              <a:lnSpc>
                <a:spcPct val="150000"/>
              </a:lnSpc>
              <a:spcBef>
                <a:spcPts val="1200"/>
              </a:spcBef>
              <a:spcAft>
                <a:spcPts val="1200"/>
              </a:spcAft>
              <a:buNone/>
            </a:pPr>
            <a:r>
              <a:rPr lang="ar-KW" sz="2800" b="1" dirty="0">
                <a:solidFill>
                  <a:schemeClr val="accent1">
                    <a:lumMod val="50000"/>
                  </a:schemeClr>
                </a:solidFill>
              </a:rPr>
              <a:t>المعلومة الداخلية التي يجب المحافظة عليها وعدم استغلالها يشترط أن تكون غير معلنة للجمهور، أو أن </a:t>
            </a:r>
            <a:r>
              <a:rPr lang="ar-KW" sz="2800" b="1" dirty="0" smtClean="0">
                <a:solidFill>
                  <a:schemeClr val="accent1">
                    <a:lumMod val="50000"/>
                  </a:schemeClr>
                </a:solidFill>
              </a:rPr>
              <a:t>طبيعتها تتصف </a:t>
            </a:r>
            <a:r>
              <a:rPr lang="ar-KW" sz="2800" b="1" dirty="0">
                <a:solidFill>
                  <a:schemeClr val="accent1">
                    <a:lumMod val="50000"/>
                  </a:schemeClr>
                </a:solidFill>
              </a:rPr>
              <a:t>بالسرية </a:t>
            </a:r>
            <a:r>
              <a:rPr lang="ar-KW" sz="2800" b="1" dirty="0" smtClean="0">
                <a:solidFill>
                  <a:schemeClr val="accent1">
                    <a:lumMod val="50000"/>
                  </a:schemeClr>
                </a:solidFill>
              </a:rPr>
              <a:t>ويتوجب أن تكون بين </a:t>
            </a:r>
            <a:r>
              <a:rPr lang="ar-KW" sz="2800" b="1" dirty="0">
                <a:solidFill>
                  <a:schemeClr val="accent1">
                    <a:lumMod val="50000"/>
                  </a:schemeClr>
                </a:solidFill>
              </a:rPr>
              <a:t>عدد محدود من الأشخاص. </a:t>
            </a:r>
          </a:p>
          <a:p>
            <a:pPr marL="0" indent="0" algn="just" rtl="1" fontAlgn="t">
              <a:spcBef>
                <a:spcPts val="1200"/>
              </a:spcBef>
              <a:spcAft>
                <a:spcPts val="1200"/>
              </a:spcAft>
              <a:buNone/>
            </a:pPr>
            <a:endParaRPr lang="ar-KW" b="1" dirty="0" smtClean="0">
              <a:solidFill>
                <a:schemeClr val="accent1">
                  <a:lumMod val="50000"/>
                </a:schemeClr>
              </a:solidFill>
            </a:endParaRPr>
          </a:p>
          <a:p>
            <a:pPr marL="0" indent="0">
              <a:buNone/>
            </a:pPr>
            <a:endParaRPr lang="ar-KW" dirty="0"/>
          </a:p>
        </p:txBody>
      </p:sp>
    </p:spTree>
    <p:extLst>
      <p:ext uri="{BB962C8B-B14F-4D97-AF65-F5344CB8AC3E}">
        <p14:creationId xmlns:p14="http://schemas.microsoft.com/office/powerpoint/2010/main" val="861162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700" b="1" dirty="0" smtClean="0">
                <a:solidFill>
                  <a:schemeClr val="tx2"/>
                </a:solidFill>
                <a:latin typeface="Sakkal Majalla" pitchFamily="2" charset="-78"/>
                <a:cs typeface="Arial"/>
              </a:rPr>
              <a:t>1. التداول أثناء حيازة المعلومات الداخلية أو استغلالها</a:t>
            </a:r>
            <a:endParaRPr lang="en-US" sz="27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0" indent="0" algn="r" rtl="1">
              <a:spcBef>
                <a:spcPts val="1200"/>
              </a:spcBef>
              <a:spcAft>
                <a:spcPts val="1200"/>
              </a:spcAft>
              <a:buNone/>
            </a:pPr>
            <a:r>
              <a:rPr lang="ar-KW" sz="2400" b="1" u="sng" dirty="0">
                <a:solidFill>
                  <a:srgbClr val="996600"/>
                </a:solidFill>
              </a:rPr>
              <a:t>محددات المعلومات الداخلية</a:t>
            </a:r>
            <a:endParaRPr lang="ar-KW" sz="2400" u="sng" dirty="0">
              <a:solidFill>
                <a:srgbClr val="996600"/>
              </a:solidFill>
            </a:endParaRPr>
          </a:p>
          <a:p>
            <a:pPr marL="514350" indent="-514350" algn="r" rtl="1" fontAlgn="t">
              <a:spcBef>
                <a:spcPts val="1200"/>
              </a:spcBef>
              <a:spcAft>
                <a:spcPts val="1200"/>
              </a:spcAft>
              <a:buFont typeface="+mj-lt"/>
              <a:buAutoNum type="arabicPeriod" startAt="3"/>
            </a:pPr>
            <a:r>
              <a:rPr lang="ar-KW" sz="2000" b="1" u="sng" dirty="0">
                <a:solidFill>
                  <a:schemeClr val="accent1">
                    <a:lumMod val="50000"/>
                  </a:schemeClr>
                </a:solidFill>
              </a:rPr>
              <a:t>أن تكون المعلومة الداخلية من شأنها أن تؤثر جوهرياً على أسعار الأوراق المالية</a:t>
            </a:r>
          </a:p>
          <a:p>
            <a:pPr marL="0" indent="0" algn="just" rtl="1" fontAlgn="t">
              <a:lnSpc>
                <a:spcPct val="150000"/>
              </a:lnSpc>
              <a:spcBef>
                <a:spcPts val="1200"/>
              </a:spcBef>
              <a:spcAft>
                <a:spcPts val="1200"/>
              </a:spcAft>
              <a:buNone/>
            </a:pPr>
            <a:r>
              <a:rPr lang="ar-KW" sz="2000" b="1" dirty="0">
                <a:solidFill>
                  <a:schemeClr val="accent1">
                    <a:lumMod val="50000"/>
                  </a:schemeClr>
                </a:solidFill>
              </a:rPr>
              <a:t>يجب أن يكون لهذه المعلومة أثر جوهري على سعر الورقة المالية </a:t>
            </a:r>
            <a:r>
              <a:rPr lang="ar-KW" sz="2000" b="1" dirty="0" smtClean="0">
                <a:solidFill>
                  <a:schemeClr val="accent1">
                    <a:lumMod val="50000"/>
                  </a:schemeClr>
                </a:solidFill>
              </a:rPr>
              <a:t>بالارتفاع </a:t>
            </a:r>
            <a:r>
              <a:rPr lang="ar-KW" sz="2000" b="1" dirty="0">
                <a:solidFill>
                  <a:schemeClr val="accent1">
                    <a:lumMod val="50000"/>
                  </a:schemeClr>
                </a:solidFill>
              </a:rPr>
              <a:t>أو </a:t>
            </a:r>
            <a:r>
              <a:rPr lang="ar-KW" sz="2000" b="1" dirty="0" smtClean="0">
                <a:solidFill>
                  <a:schemeClr val="accent1">
                    <a:lumMod val="50000"/>
                  </a:schemeClr>
                </a:solidFill>
              </a:rPr>
              <a:t>الانخفاض </a:t>
            </a:r>
            <a:r>
              <a:rPr lang="ar-KW" sz="2000" b="1" dirty="0">
                <a:solidFill>
                  <a:schemeClr val="accent1">
                    <a:lumMod val="50000"/>
                  </a:schemeClr>
                </a:solidFill>
              </a:rPr>
              <a:t>أو في أحجام تداولات الورقة المالية في حال تم الإعلان عنها ووصولها للجمهور </a:t>
            </a:r>
            <a:r>
              <a:rPr lang="ar-KW" sz="2000" b="1" dirty="0" smtClean="0">
                <a:solidFill>
                  <a:schemeClr val="accent1">
                    <a:lumMod val="50000"/>
                  </a:schemeClr>
                </a:solidFill>
              </a:rPr>
              <a:t>وذلك </a:t>
            </a:r>
            <a:r>
              <a:rPr lang="ar-KW" sz="2000" b="1" dirty="0">
                <a:solidFill>
                  <a:schemeClr val="accent1">
                    <a:lumMod val="50000"/>
                  </a:schemeClr>
                </a:solidFill>
              </a:rPr>
              <a:t>بناءً على طبيعة هذه المعلومة </a:t>
            </a:r>
            <a:r>
              <a:rPr lang="ar-KW" sz="2000" b="1" dirty="0" smtClean="0">
                <a:solidFill>
                  <a:schemeClr val="accent1">
                    <a:lumMod val="50000"/>
                  </a:schemeClr>
                </a:solidFill>
              </a:rPr>
              <a:t>ومحتواها</a:t>
            </a:r>
            <a:r>
              <a:rPr lang="ar-KW" sz="2000" b="1" dirty="0">
                <a:solidFill>
                  <a:schemeClr val="accent1">
                    <a:lumMod val="50000"/>
                  </a:schemeClr>
                </a:solidFill>
              </a:rPr>
              <a:t>.</a:t>
            </a:r>
          </a:p>
          <a:p>
            <a:pPr marL="0" indent="0">
              <a:buNone/>
            </a:pPr>
            <a:endParaRPr lang="ar-KW" dirty="0"/>
          </a:p>
        </p:txBody>
      </p:sp>
    </p:spTree>
    <p:extLst>
      <p:ext uri="{BB962C8B-B14F-4D97-AF65-F5344CB8AC3E}">
        <p14:creationId xmlns:p14="http://schemas.microsoft.com/office/powerpoint/2010/main" val="19500186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4506</TotalTime>
  <Words>1704</Words>
  <Application>Microsoft Office PowerPoint</Application>
  <PresentationFormat>On-screen Show (4:3)</PresentationFormat>
  <Paragraphs>174</Paragraphs>
  <Slides>25</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microsoft sans serif</vt:lpstr>
      <vt:lpstr>Sakkal Majalla</vt:lpstr>
      <vt:lpstr>Times New Roman</vt:lpstr>
      <vt:lpstr>Office Theme</vt:lpstr>
      <vt:lpstr>ورشة عمل </vt:lpstr>
      <vt:lpstr>مقدمــــــــة</vt:lpstr>
      <vt:lpstr>مقدمــــــــة</vt:lpstr>
      <vt:lpstr>مقدمــــــــة</vt:lpstr>
      <vt:lpstr>جدول أعمال الورشة</vt:lpstr>
      <vt:lpstr>PowerPoint Presentation</vt:lpstr>
      <vt:lpstr>1. التداول أثناء حيازة المعلومات الداخلية أو استغلالها</vt:lpstr>
      <vt:lpstr>1. التداول أثناء حيازة المعلومات الداخلية أو استغلالها</vt:lpstr>
      <vt:lpstr>1. التداول أثناء حيازة المعلومات الداخلية أو استغلالها</vt:lpstr>
      <vt:lpstr>1. التداول أثناء حيازة المعلومات الداخلية أو استغلالها</vt:lpstr>
      <vt:lpstr>1. التداول أثناء حيازة المعلومات الداخلية أو استغلالها</vt:lpstr>
      <vt:lpstr>1. التداول أثناء حيازة المعلومات الداخلية أو استغلالها</vt:lpstr>
      <vt:lpstr>PowerPoint Presentation</vt:lpstr>
      <vt:lpstr>2. الاحتيال والتلاعب في البورصة</vt:lpstr>
      <vt:lpstr>2. الاحتيال والتلاعب في البورصة</vt:lpstr>
      <vt:lpstr>2. الاحتيال والتلاعب في البورصة</vt:lpstr>
      <vt:lpstr>2. الاحتيال والتلاعب في البورصة</vt:lpstr>
      <vt:lpstr>2. الاحتيال والتلاعب في البورصة</vt:lpstr>
      <vt:lpstr>PowerPoint Presentation</vt:lpstr>
      <vt:lpstr>3. الممارسات غير المشروعة في التداول</vt:lpstr>
      <vt:lpstr>3. الممارسات غير المشروعة في التداول</vt:lpstr>
      <vt:lpstr>PowerPoint Presentation</vt:lpstr>
      <vt:lpstr>4. الجزاءات والعقوبات</vt:lpstr>
      <vt:lpstr>4. الجزاءات والعقوبات</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Mohammed Al-Anjery</cp:lastModifiedBy>
  <cp:revision>138</cp:revision>
  <cp:lastPrinted>2016-05-10T07:33:50Z</cp:lastPrinted>
  <dcterms:created xsi:type="dcterms:W3CDTF">2014-09-25T11:33:14Z</dcterms:created>
  <dcterms:modified xsi:type="dcterms:W3CDTF">2016-05-17T11:35:01Z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de689ba3-a51f-4539-90bd-1d934f2f4382</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vt:lpwstr>
  </property>
  <property fmtid="{D5CDD505-2E9C-101B-9397-08002B2CF9AE}" pid="5" name="Classification">
    <vt:lpwstr>Internal</vt:lpwstr>
  </property>
</Properties>
</file>